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jpe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34" Target="../media/image33.svg" Type="http://schemas.openxmlformats.org/officeDocument/2006/relationships/image"/><Relationship Id="rId35" Target="../media/image34.png" Type="http://schemas.openxmlformats.org/officeDocument/2006/relationships/image"/><Relationship Id="rId36" Target="../media/image35.svg" Type="http://schemas.openxmlformats.org/officeDocument/2006/relationships/image"/><Relationship Id="rId37" Target="../media/image36.png" Type="http://schemas.openxmlformats.org/officeDocument/2006/relationships/image"/><Relationship Id="rId38" Target="../media/image37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2" Target="../media/image6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2" Target="../media/image6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72.png" Type="http://schemas.openxmlformats.org/officeDocument/2006/relationships/image"/><Relationship Id="rId12" Target="../media/image73.svg" Type="http://schemas.openxmlformats.org/officeDocument/2006/relationships/image"/><Relationship Id="rId2" Target="../media/image6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72.png" Type="http://schemas.openxmlformats.org/officeDocument/2006/relationships/image"/><Relationship Id="rId12" Target="../media/image73.svg" Type="http://schemas.openxmlformats.org/officeDocument/2006/relationships/image"/><Relationship Id="rId2" Target="../media/image6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svg" Type="http://schemas.openxmlformats.org/officeDocument/2006/relationships/image"/><Relationship Id="rId2" Target="../media/image6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2" Target="../media/image6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https://lifeskillsadvocate.com/blog/how-to-make-running-errands-executive-function-friendly/" TargetMode="External" Type="http://schemas.openxmlformats.org/officeDocument/2006/relationships/hyperlink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16" Target="../media/image80.png" Type="http://schemas.openxmlformats.org/officeDocument/2006/relationships/image"/><Relationship Id="rId17" Target="../media/image81.svg" Type="http://schemas.openxmlformats.org/officeDocument/2006/relationships/image"/><Relationship Id="rId2" Target="../media/image38.jpeg" Type="http://schemas.openxmlformats.org/officeDocument/2006/relationships/imag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25.pn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34.png" Type="http://schemas.openxmlformats.org/officeDocument/2006/relationships/image"/><Relationship Id="rId18" Target="../media/image35.svg" Type="http://schemas.openxmlformats.org/officeDocument/2006/relationships/image"/><Relationship Id="rId2" Target="../media/image8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3.png" Type="http://schemas.openxmlformats.org/officeDocument/2006/relationships/image"/><Relationship Id="rId6" Target="../media/image84.svg" Type="http://schemas.openxmlformats.org/officeDocument/2006/relationships/image"/><Relationship Id="rId7" Target="../media/image6.pn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38.jpeg" Type="http://schemas.openxmlformats.org/officeDocument/2006/relationships/image"/><Relationship Id="rId20" Target="../media/image49.png" Type="http://schemas.openxmlformats.org/officeDocument/2006/relationships/image"/><Relationship Id="rId21" Target="../media/image50.svg" Type="http://schemas.openxmlformats.org/officeDocument/2006/relationships/image"/><Relationship Id="rId22" Target="../media/image51.png" Type="http://schemas.openxmlformats.org/officeDocument/2006/relationships/image"/><Relationship Id="rId23" Target="../media/image52.svg" Type="http://schemas.openxmlformats.org/officeDocument/2006/relationships/image"/><Relationship Id="rId24" Target="../media/image53.png" Type="http://schemas.openxmlformats.org/officeDocument/2006/relationships/image"/><Relationship Id="rId25" Target="../media/image54.svg" Type="http://schemas.openxmlformats.org/officeDocument/2006/relationships/image"/><Relationship Id="rId3" Target="../media/image6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18" Target="../media/image49.png" Type="http://schemas.openxmlformats.org/officeDocument/2006/relationships/image"/><Relationship Id="rId19" Target="../media/image50.svg" Type="http://schemas.openxmlformats.org/officeDocument/2006/relationships/image"/><Relationship Id="rId2" Target="../media/image38.jpeg" Type="http://schemas.openxmlformats.org/officeDocument/2006/relationships/image"/><Relationship Id="rId20" Target="../media/image51.png" Type="http://schemas.openxmlformats.org/officeDocument/2006/relationships/image"/><Relationship Id="rId21" Target="../media/image52.svg" Type="http://schemas.openxmlformats.org/officeDocument/2006/relationships/image"/><Relationship Id="rId22" Target="../media/image53.png" Type="http://schemas.openxmlformats.org/officeDocument/2006/relationships/image"/><Relationship Id="rId23" Target="../media/image54.svg" Type="http://schemas.openxmlformats.org/officeDocument/2006/relationships/image"/><Relationship Id="rId3" Target="../media/image6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15" Target="../media/image45.png" Type="http://schemas.openxmlformats.org/officeDocument/2006/relationships/image"/><Relationship Id="rId16" Target="../media/image46.svg" Type="http://schemas.openxmlformats.org/officeDocument/2006/relationships/image"/><Relationship Id="rId2" Target="../media/image38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62.png" Type="http://schemas.openxmlformats.org/officeDocument/2006/relationships/image"/><Relationship Id="rId18" Target="../media/image63.png" Type="http://schemas.openxmlformats.org/officeDocument/2006/relationships/image"/><Relationship Id="rId19" Target="../media/image64.svg" Type="http://schemas.openxmlformats.org/officeDocument/2006/relationships/image"/><Relationship Id="rId2" Target="../media/image55.jpeg" Type="http://schemas.openxmlformats.org/officeDocument/2006/relationships/image"/><Relationship Id="rId20" Target="https://amzn.to/3c1UkAP" TargetMode="External" Type="http://schemas.openxmlformats.org/officeDocument/2006/relationships/hyperlink"/><Relationship Id="rId3" Target="../media/image6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2" Target="../media/image6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media/image6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2" Target="../media/image65.jpe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65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213576" y="8522017"/>
            <a:ext cx="11324904" cy="1276626"/>
          </a:xfrm>
          <a:custGeom>
            <a:avLst/>
            <a:gdLst/>
            <a:ahLst/>
            <a:cxnLst/>
            <a:rect r="r" b="b" t="t" l="l"/>
            <a:pathLst>
              <a:path h="1276626" w="11324904">
                <a:moveTo>
                  <a:pt x="0" y="0"/>
                </a:moveTo>
                <a:lnTo>
                  <a:pt x="11324904" y="0"/>
                </a:lnTo>
                <a:lnTo>
                  <a:pt x="11324904" y="1276626"/>
                </a:lnTo>
                <a:lnTo>
                  <a:pt x="0" y="127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11328" y="-653708"/>
            <a:ext cx="10940708" cy="10940708"/>
          </a:xfrm>
          <a:custGeom>
            <a:avLst/>
            <a:gdLst/>
            <a:ahLst/>
            <a:cxnLst/>
            <a:rect r="r" b="b" t="t" l="l"/>
            <a:pathLst>
              <a:path h="10940708" w="10940708">
                <a:moveTo>
                  <a:pt x="0" y="0"/>
                </a:moveTo>
                <a:lnTo>
                  <a:pt x="10940707" y="0"/>
                </a:lnTo>
                <a:lnTo>
                  <a:pt x="10940707" y="10940708"/>
                </a:lnTo>
                <a:lnTo>
                  <a:pt x="0" y="10940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017" t="0" r="0" b="-701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9914" y="-1702176"/>
            <a:ext cx="8766648" cy="9947969"/>
          </a:xfrm>
          <a:custGeom>
            <a:avLst/>
            <a:gdLst/>
            <a:ahLst/>
            <a:cxnLst/>
            <a:rect r="r" b="b" t="t" l="l"/>
            <a:pathLst>
              <a:path h="9947969" w="8766648">
                <a:moveTo>
                  <a:pt x="0" y="0"/>
                </a:moveTo>
                <a:lnTo>
                  <a:pt x="8766647" y="0"/>
                </a:lnTo>
                <a:lnTo>
                  <a:pt x="8766647" y="9947968"/>
                </a:lnTo>
                <a:lnTo>
                  <a:pt x="0" y="9947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1896" y="269693"/>
            <a:ext cx="3791764" cy="3791764"/>
          </a:xfrm>
          <a:custGeom>
            <a:avLst/>
            <a:gdLst/>
            <a:ahLst/>
            <a:cxnLst/>
            <a:rect r="r" b="b" t="t" l="l"/>
            <a:pathLst>
              <a:path h="3791764" w="3791764">
                <a:moveTo>
                  <a:pt x="0" y="0"/>
                </a:moveTo>
                <a:lnTo>
                  <a:pt x="3791764" y="0"/>
                </a:lnTo>
                <a:lnTo>
                  <a:pt x="3791764" y="3791764"/>
                </a:lnTo>
                <a:lnTo>
                  <a:pt x="0" y="37917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5301" y="4308192"/>
            <a:ext cx="3937601" cy="3937601"/>
          </a:xfrm>
          <a:custGeom>
            <a:avLst/>
            <a:gdLst/>
            <a:ahLst/>
            <a:cxnLst/>
            <a:rect r="r" b="b" t="t" l="l"/>
            <a:pathLst>
              <a:path h="3937601" w="3937601">
                <a:moveTo>
                  <a:pt x="0" y="0"/>
                </a:moveTo>
                <a:lnTo>
                  <a:pt x="3937600" y="0"/>
                </a:lnTo>
                <a:lnTo>
                  <a:pt x="3937600" y="3937600"/>
                </a:lnTo>
                <a:lnTo>
                  <a:pt x="0" y="3937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296136" y="95422"/>
            <a:ext cx="3506023" cy="3506023"/>
          </a:xfrm>
          <a:custGeom>
            <a:avLst/>
            <a:gdLst/>
            <a:ahLst/>
            <a:cxnLst/>
            <a:rect r="r" b="b" t="t" l="l"/>
            <a:pathLst>
              <a:path h="3506023" w="3506023">
                <a:moveTo>
                  <a:pt x="3506023" y="0"/>
                </a:moveTo>
                <a:lnTo>
                  <a:pt x="0" y="0"/>
                </a:lnTo>
                <a:lnTo>
                  <a:pt x="0" y="3506023"/>
                </a:lnTo>
                <a:lnTo>
                  <a:pt x="3506023" y="3506023"/>
                </a:lnTo>
                <a:lnTo>
                  <a:pt x="350602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4973660" y="3725270"/>
            <a:ext cx="3001173" cy="3001173"/>
          </a:xfrm>
          <a:custGeom>
            <a:avLst/>
            <a:gdLst/>
            <a:ahLst/>
            <a:cxnLst/>
            <a:rect r="r" b="b" t="t" l="l"/>
            <a:pathLst>
              <a:path h="3001173" w="3001173">
                <a:moveTo>
                  <a:pt x="3001173" y="3001173"/>
                </a:moveTo>
                <a:lnTo>
                  <a:pt x="0" y="3001173"/>
                </a:lnTo>
                <a:lnTo>
                  <a:pt x="0" y="0"/>
                </a:lnTo>
                <a:lnTo>
                  <a:pt x="3001173" y="0"/>
                </a:lnTo>
                <a:lnTo>
                  <a:pt x="3001173" y="3001173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5131" y="-915168"/>
            <a:ext cx="3161837" cy="4431957"/>
          </a:xfrm>
          <a:custGeom>
            <a:avLst/>
            <a:gdLst/>
            <a:ahLst/>
            <a:cxnLst/>
            <a:rect r="r" b="b" t="t" l="l"/>
            <a:pathLst>
              <a:path h="4431957" w="3161837">
                <a:moveTo>
                  <a:pt x="0" y="0"/>
                </a:moveTo>
                <a:lnTo>
                  <a:pt x="3161836" y="0"/>
                </a:lnTo>
                <a:lnTo>
                  <a:pt x="3161836" y="4431957"/>
                </a:lnTo>
                <a:lnTo>
                  <a:pt x="0" y="44319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-3483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1931" y="4198020"/>
            <a:ext cx="3255833" cy="3066402"/>
          </a:xfrm>
          <a:custGeom>
            <a:avLst/>
            <a:gdLst/>
            <a:ahLst/>
            <a:cxnLst/>
            <a:rect r="r" b="b" t="t" l="l"/>
            <a:pathLst>
              <a:path h="3066402" w="3255833">
                <a:moveTo>
                  <a:pt x="0" y="0"/>
                </a:moveTo>
                <a:lnTo>
                  <a:pt x="3255833" y="0"/>
                </a:lnTo>
                <a:lnTo>
                  <a:pt x="3255833" y="3066402"/>
                </a:lnTo>
                <a:lnTo>
                  <a:pt x="0" y="30664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33237" y="0"/>
            <a:ext cx="3559259" cy="3410417"/>
          </a:xfrm>
          <a:custGeom>
            <a:avLst/>
            <a:gdLst/>
            <a:ahLst/>
            <a:cxnLst/>
            <a:rect r="r" b="b" t="t" l="l"/>
            <a:pathLst>
              <a:path h="3410417" w="3559259">
                <a:moveTo>
                  <a:pt x="0" y="0"/>
                </a:moveTo>
                <a:lnTo>
                  <a:pt x="3559259" y="0"/>
                </a:lnTo>
                <a:lnTo>
                  <a:pt x="3559259" y="3410417"/>
                </a:lnTo>
                <a:lnTo>
                  <a:pt x="0" y="34104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32663" y="3191609"/>
            <a:ext cx="4118836" cy="3085383"/>
          </a:xfrm>
          <a:custGeom>
            <a:avLst/>
            <a:gdLst/>
            <a:ahLst/>
            <a:cxnLst/>
            <a:rect r="r" b="b" t="t" l="l"/>
            <a:pathLst>
              <a:path h="3085383" w="4118836">
                <a:moveTo>
                  <a:pt x="0" y="0"/>
                </a:moveTo>
                <a:lnTo>
                  <a:pt x="4118836" y="0"/>
                </a:lnTo>
                <a:lnTo>
                  <a:pt x="4118836" y="3085383"/>
                </a:lnTo>
                <a:lnTo>
                  <a:pt x="0" y="308538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952319" y="1168088"/>
            <a:ext cx="619898" cy="619898"/>
          </a:xfrm>
          <a:custGeom>
            <a:avLst/>
            <a:gdLst/>
            <a:ahLst/>
            <a:cxnLst/>
            <a:rect r="r" b="b" t="t" l="l"/>
            <a:pathLst>
              <a:path h="619898" w="619898">
                <a:moveTo>
                  <a:pt x="0" y="0"/>
                </a:moveTo>
                <a:lnTo>
                  <a:pt x="619897" y="0"/>
                </a:lnTo>
                <a:lnTo>
                  <a:pt x="619897" y="619898"/>
                </a:lnTo>
                <a:lnTo>
                  <a:pt x="0" y="61989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873436" y="6276992"/>
            <a:ext cx="1748236" cy="1744726"/>
          </a:xfrm>
          <a:custGeom>
            <a:avLst/>
            <a:gdLst/>
            <a:ahLst/>
            <a:cxnLst/>
            <a:rect r="r" b="b" t="t" l="l"/>
            <a:pathLst>
              <a:path h="1744726" w="1748236">
                <a:moveTo>
                  <a:pt x="0" y="0"/>
                </a:moveTo>
                <a:lnTo>
                  <a:pt x="1748237" y="0"/>
                </a:lnTo>
                <a:lnTo>
                  <a:pt x="1748237" y="1744726"/>
                </a:lnTo>
                <a:lnTo>
                  <a:pt x="0" y="1744726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75650" y="6500542"/>
            <a:ext cx="951299" cy="951299"/>
          </a:xfrm>
          <a:custGeom>
            <a:avLst/>
            <a:gdLst/>
            <a:ahLst/>
            <a:cxnLst/>
            <a:rect r="r" b="b" t="t" l="l"/>
            <a:pathLst>
              <a:path h="951299" w="951299">
                <a:moveTo>
                  <a:pt x="0" y="0"/>
                </a:moveTo>
                <a:lnTo>
                  <a:pt x="951300" y="0"/>
                </a:lnTo>
                <a:lnTo>
                  <a:pt x="951300" y="951299"/>
                </a:lnTo>
                <a:lnTo>
                  <a:pt x="0" y="95129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53133" y="5798354"/>
            <a:ext cx="518268" cy="523022"/>
          </a:xfrm>
          <a:custGeom>
            <a:avLst/>
            <a:gdLst/>
            <a:ahLst/>
            <a:cxnLst/>
            <a:rect r="r" b="b" t="t" l="l"/>
            <a:pathLst>
              <a:path h="523022" w="518268">
                <a:moveTo>
                  <a:pt x="0" y="0"/>
                </a:moveTo>
                <a:lnTo>
                  <a:pt x="518268" y="0"/>
                </a:lnTo>
                <a:lnTo>
                  <a:pt x="518268" y="523022"/>
                </a:lnTo>
                <a:lnTo>
                  <a:pt x="0" y="52302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630286" y="4676599"/>
            <a:ext cx="1098515" cy="1098515"/>
          </a:xfrm>
          <a:custGeom>
            <a:avLst/>
            <a:gdLst/>
            <a:ahLst/>
            <a:cxnLst/>
            <a:rect r="r" b="b" t="t" l="l"/>
            <a:pathLst>
              <a:path h="1098515" w="1098515">
                <a:moveTo>
                  <a:pt x="0" y="0"/>
                </a:moveTo>
                <a:lnTo>
                  <a:pt x="1098515" y="0"/>
                </a:lnTo>
                <a:lnTo>
                  <a:pt x="1098515" y="1098515"/>
                </a:lnTo>
                <a:lnTo>
                  <a:pt x="0" y="109851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778857" y="-740567"/>
            <a:ext cx="1826448" cy="1826448"/>
          </a:xfrm>
          <a:custGeom>
            <a:avLst/>
            <a:gdLst/>
            <a:ahLst/>
            <a:cxnLst/>
            <a:rect r="r" b="b" t="t" l="l"/>
            <a:pathLst>
              <a:path h="1826448" w="1826448">
                <a:moveTo>
                  <a:pt x="0" y="0"/>
                </a:moveTo>
                <a:lnTo>
                  <a:pt x="1826448" y="0"/>
                </a:lnTo>
                <a:lnTo>
                  <a:pt x="1826448" y="1826448"/>
                </a:lnTo>
                <a:lnTo>
                  <a:pt x="0" y="182644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39779" y="3790236"/>
            <a:ext cx="886363" cy="886363"/>
          </a:xfrm>
          <a:custGeom>
            <a:avLst/>
            <a:gdLst/>
            <a:ahLst/>
            <a:cxnLst/>
            <a:rect r="r" b="b" t="t" l="l"/>
            <a:pathLst>
              <a:path h="886363" w="886363">
                <a:moveTo>
                  <a:pt x="0" y="0"/>
                </a:moveTo>
                <a:lnTo>
                  <a:pt x="886363" y="0"/>
                </a:lnTo>
                <a:lnTo>
                  <a:pt x="886363" y="886363"/>
                </a:lnTo>
                <a:lnTo>
                  <a:pt x="0" y="88636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228111" y="9373776"/>
            <a:ext cx="1826448" cy="1826448"/>
          </a:xfrm>
          <a:custGeom>
            <a:avLst/>
            <a:gdLst/>
            <a:ahLst/>
            <a:cxnLst/>
            <a:rect r="r" b="b" t="t" l="l"/>
            <a:pathLst>
              <a:path h="1826448" w="1826448">
                <a:moveTo>
                  <a:pt x="0" y="0"/>
                </a:moveTo>
                <a:lnTo>
                  <a:pt x="1826448" y="0"/>
                </a:lnTo>
                <a:lnTo>
                  <a:pt x="1826448" y="1826448"/>
                </a:lnTo>
                <a:lnTo>
                  <a:pt x="0" y="18264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967410" y="793035"/>
            <a:ext cx="1826910" cy="1823242"/>
          </a:xfrm>
          <a:custGeom>
            <a:avLst/>
            <a:gdLst/>
            <a:ahLst/>
            <a:cxnLst/>
            <a:rect r="r" b="b" t="t" l="l"/>
            <a:pathLst>
              <a:path h="1823242" w="1826910">
                <a:moveTo>
                  <a:pt x="0" y="0"/>
                </a:moveTo>
                <a:lnTo>
                  <a:pt x="1826910" y="0"/>
                </a:lnTo>
                <a:lnTo>
                  <a:pt x="1826910" y="1823241"/>
                </a:lnTo>
                <a:lnTo>
                  <a:pt x="0" y="182324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347603" y="1171466"/>
            <a:ext cx="994109" cy="994109"/>
          </a:xfrm>
          <a:custGeom>
            <a:avLst/>
            <a:gdLst/>
            <a:ahLst/>
            <a:cxnLst/>
            <a:rect r="r" b="b" t="t" l="l"/>
            <a:pathLst>
              <a:path h="994109" w="994109">
                <a:moveTo>
                  <a:pt x="0" y="0"/>
                </a:moveTo>
                <a:lnTo>
                  <a:pt x="994109" y="0"/>
                </a:lnTo>
                <a:lnTo>
                  <a:pt x="994109" y="994109"/>
                </a:lnTo>
                <a:lnTo>
                  <a:pt x="0" y="9941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177636" y="9061283"/>
            <a:ext cx="845065" cy="852818"/>
          </a:xfrm>
          <a:custGeom>
            <a:avLst/>
            <a:gdLst/>
            <a:ahLst/>
            <a:cxnLst/>
            <a:rect r="r" b="b" t="t" l="l"/>
            <a:pathLst>
              <a:path h="852818" w="845065">
                <a:moveTo>
                  <a:pt x="0" y="0"/>
                </a:moveTo>
                <a:lnTo>
                  <a:pt x="845065" y="0"/>
                </a:lnTo>
                <a:lnTo>
                  <a:pt x="845065" y="852818"/>
                </a:lnTo>
                <a:lnTo>
                  <a:pt x="0" y="852818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673918" y="565575"/>
            <a:ext cx="926251" cy="926251"/>
          </a:xfrm>
          <a:custGeom>
            <a:avLst/>
            <a:gdLst/>
            <a:ahLst/>
            <a:cxnLst/>
            <a:rect r="r" b="b" t="t" l="l"/>
            <a:pathLst>
              <a:path h="926251" w="926251">
                <a:moveTo>
                  <a:pt x="0" y="0"/>
                </a:moveTo>
                <a:lnTo>
                  <a:pt x="926251" y="0"/>
                </a:lnTo>
                <a:lnTo>
                  <a:pt x="926251" y="926250"/>
                </a:lnTo>
                <a:lnTo>
                  <a:pt x="0" y="92625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054559" y="1645111"/>
            <a:ext cx="6619691" cy="387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22"/>
              </a:lnSpc>
              <a:spcBef>
                <a:spcPct val="0"/>
              </a:spcBef>
            </a:pPr>
            <a:r>
              <a:rPr lang="en-US" sz="7373">
                <a:solidFill>
                  <a:srgbClr val="000000"/>
                </a:solidFill>
                <a:latin typeface="Fredoka One Italics"/>
              </a:rPr>
              <a:t>IDEAL MODEL OF PROBLEM SOLVING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73918" y="6080647"/>
            <a:ext cx="5521823" cy="3602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2"/>
              </a:lnSpc>
            </a:pPr>
            <a:r>
              <a:rPr lang="en-US" sz="4073">
                <a:solidFill>
                  <a:srgbClr val="FFFFFF"/>
                </a:solidFill>
                <a:latin typeface="Fredoka One Bold Italics"/>
              </a:rPr>
              <a:t>BY: RITIK KUMAR</a:t>
            </a:r>
          </a:p>
          <a:p>
            <a:pPr>
              <a:lnSpc>
                <a:spcPts val="5702"/>
              </a:lnSpc>
            </a:pPr>
            <a:r>
              <a:rPr lang="en-US" sz="4073">
                <a:solidFill>
                  <a:srgbClr val="FFFFFF"/>
                </a:solidFill>
                <a:latin typeface="Fredoka One Bold Italics"/>
              </a:rPr>
              <a:t>       SACHIN RAJBHAR</a:t>
            </a:r>
          </a:p>
          <a:p>
            <a:pPr>
              <a:lnSpc>
                <a:spcPts val="5702"/>
              </a:lnSpc>
            </a:pPr>
            <a:r>
              <a:rPr lang="en-US" sz="4073">
                <a:solidFill>
                  <a:srgbClr val="FFFFFF"/>
                </a:solidFill>
                <a:latin typeface="Fredoka One Bold Italics"/>
              </a:rPr>
              <a:t>       KARMVIR</a:t>
            </a:r>
          </a:p>
          <a:p>
            <a:pPr>
              <a:lnSpc>
                <a:spcPts val="5702"/>
              </a:lnSpc>
            </a:pPr>
            <a:r>
              <a:rPr lang="en-US" sz="4073">
                <a:solidFill>
                  <a:srgbClr val="FFFFFF"/>
                </a:solidFill>
                <a:latin typeface="Fredoka One Bold Italics"/>
              </a:rPr>
              <a:t>       SACHIN KR. SINGH</a:t>
            </a:r>
          </a:p>
          <a:p>
            <a:pPr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FFFFFF"/>
                </a:solidFill>
                <a:latin typeface="Fredoka One Bold Italics"/>
              </a:rPr>
              <a:t>        VIKAS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4949" y="8788717"/>
            <a:ext cx="9197421" cy="68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62"/>
              </a:lnSpc>
              <a:spcBef>
                <a:spcPct val="0"/>
              </a:spcBef>
            </a:pPr>
            <a:r>
              <a:rPr lang="en-US" sz="3973">
                <a:solidFill>
                  <a:srgbClr val="100F0D"/>
                </a:solidFill>
                <a:latin typeface="Fredoka One Bold Italics"/>
              </a:rPr>
              <a:t>SUBMITTED TO : MR.PUSHKAR NEGI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474180" y="6516454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862" y="499733"/>
            <a:ext cx="13935204" cy="1570878"/>
          </a:xfrm>
          <a:custGeom>
            <a:avLst/>
            <a:gdLst/>
            <a:ahLst/>
            <a:cxnLst/>
            <a:rect r="r" b="b" t="t" l="l"/>
            <a:pathLst>
              <a:path h="1570878" w="13935204">
                <a:moveTo>
                  <a:pt x="0" y="0"/>
                </a:moveTo>
                <a:lnTo>
                  <a:pt x="13935204" y="0"/>
                </a:lnTo>
                <a:lnTo>
                  <a:pt x="13935204" y="1570877"/>
                </a:lnTo>
                <a:lnTo>
                  <a:pt x="0" y="1570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97748" y="8130882"/>
            <a:ext cx="1595975" cy="1595975"/>
          </a:xfrm>
          <a:custGeom>
            <a:avLst/>
            <a:gdLst/>
            <a:ahLst/>
            <a:cxnLst/>
            <a:rect r="r" b="b" t="t" l="l"/>
            <a:pathLst>
              <a:path h="1595975" w="1595975">
                <a:moveTo>
                  <a:pt x="0" y="0"/>
                </a:moveTo>
                <a:lnTo>
                  <a:pt x="1595975" y="0"/>
                </a:lnTo>
                <a:lnTo>
                  <a:pt x="1595975" y="1595975"/>
                </a:lnTo>
                <a:lnTo>
                  <a:pt x="0" y="159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66177" y="-130688"/>
            <a:ext cx="3451004" cy="2170995"/>
          </a:xfrm>
          <a:custGeom>
            <a:avLst/>
            <a:gdLst/>
            <a:ahLst/>
            <a:cxnLst/>
            <a:rect r="r" b="b" t="t" l="l"/>
            <a:pathLst>
              <a:path h="2170995" w="3451004">
                <a:moveTo>
                  <a:pt x="0" y="0"/>
                </a:moveTo>
                <a:lnTo>
                  <a:pt x="3451003" y="0"/>
                </a:lnTo>
                <a:lnTo>
                  <a:pt x="3451003" y="2170995"/>
                </a:lnTo>
                <a:lnTo>
                  <a:pt x="0" y="21709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03325" y="3650617"/>
            <a:ext cx="19694650" cy="3580846"/>
          </a:xfrm>
          <a:custGeom>
            <a:avLst/>
            <a:gdLst/>
            <a:ahLst/>
            <a:cxnLst/>
            <a:rect r="r" b="b" t="t" l="l"/>
            <a:pathLst>
              <a:path h="3580846" w="19694650">
                <a:moveTo>
                  <a:pt x="0" y="0"/>
                </a:moveTo>
                <a:lnTo>
                  <a:pt x="19694650" y="0"/>
                </a:lnTo>
                <a:lnTo>
                  <a:pt x="19694650" y="3580846"/>
                </a:lnTo>
                <a:lnTo>
                  <a:pt x="0" y="35808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" y="850034"/>
            <a:ext cx="14946190" cy="190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4"/>
              </a:lnSpc>
            </a:pPr>
            <a:r>
              <a:rPr lang="en-US" sz="5453">
                <a:solidFill>
                  <a:srgbClr val="000000"/>
                </a:solidFill>
                <a:latin typeface="Fredoka One Italics"/>
              </a:rPr>
              <a:t>E – EXPLORE POSSIBLE STRATEGIES.</a:t>
            </a:r>
          </a:p>
          <a:p>
            <a:pPr algn="ctr">
              <a:lnSpc>
                <a:spcPts val="763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901533"/>
            <a:ext cx="17474180" cy="318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9897" indent="-389949" lvl="1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000000"/>
                </a:solidFill>
                <a:latin typeface="Canva Sans Bold"/>
              </a:rPr>
              <a:t>Once you have an outcome, encourage your learner to brainstorm possible strategies. </a:t>
            </a:r>
          </a:p>
          <a:p>
            <a:pPr algn="ctr" marL="779897" indent="-389949" lvl="1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000000"/>
                </a:solidFill>
                <a:latin typeface="Canva Sans Bold"/>
              </a:rPr>
              <a:t>All possible solutions should be on the table during this stage, so encourage learners to make lists, use sticky notes, or voice memos to record any ideas.</a:t>
            </a:r>
          </a:p>
        </p:txBody>
      </p:sp>
    </p:spTree>
  </p:cSld>
  <p:clrMapOvr>
    <a:masterClrMapping/>
  </p:clrMapOvr>
  <p:transition spd="fast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474180" y="6516454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862" y="499733"/>
            <a:ext cx="13935204" cy="1570878"/>
          </a:xfrm>
          <a:custGeom>
            <a:avLst/>
            <a:gdLst/>
            <a:ahLst/>
            <a:cxnLst/>
            <a:rect r="r" b="b" t="t" l="l"/>
            <a:pathLst>
              <a:path h="1570878" w="13935204">
                <a:moveTo>
                  <a:pt x="0" y="0"/>
                </a:moveTo>
                <a:lnTo>
                  <a:pt x="13935204" y="0"/>
                </a:lnTo>
                <a:lnTo>
                  <a:pt x="13935204" y="1570877"/>
                </a:lnTo>
                <a:lnTo>
                  <a:pt x="0" y="1570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97748" y="8130882"/>
            <a:ext cx="1595975" cy="1595975"/>
          </a:xfrm>
          <a:custGeom>
            <a:avLst/>
            <a:gdLst/>
            <a:ahLst/>
            <a:cxnLst/>
            <a:rect r="r" b="b" t="t" l="l"/>
            <a:pathLst>
              <a:path h="1595975" w="1595975">
                <a:moveTo>
                  <a:pt x="0" y="0"/>
                </a:moveTo>
                <a:lnTo>
                  <a:pt x="1595975" y="0"/>
                </a:lnTo>
                <a:lnTo>
                  <a:pt x="1595975" y="1595975"/>
                </a:lnTo>
                <a:lnTo>
                  <a:pt x="0" y="159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66177" y="-130688"/>
            <a:ext cx="3451004" cy="2170995"/>
          </a:xfrm>
          <a:custGeom>
            <a:avLst/>
            <a:gdLst/>
            <a:ahLst/>
            <a:cxnLst/>
            <a:rect r="r" b="b" t="t" l="l"/>
            <a:pathLst>
              <a:path h="2170995" w="3451004">
                <a:moveTo>
                  <a:pt x="0" y="0"/>
                </a:moveTo>
                <a:lnTo>
                  <a:pt x="3451003" y="0"/>
                </a:lnTo>
                <a:lnTo>
                  <a:pt x="3451003" y="2170995"/>
                </a:lnTo>
                <a:lnTo>
                  <a:pt x="0" y="21709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9" y="850034"/>
            <a:ext cx="14946190" cy="190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4"/>
              </a:lnSpc>
            </a:pPr>
            <a:r>
              <a:rPr lang="en-US" sz="5453">
                <a:solidFill>
                  <a:srgbClr val="000000"/>
                </a:solidFill>
                <a:latin typeface="Fredoka One Italics"/>
              </a:rPr>
              <a:t>E – EXPLORE POSSIBLE STRATEGIES.</a:t>
            </a:r>
          </a:p>
          <a:p>
            <a:pPr algn="ctr">
              <a:lnSpc>
                <a:spcPts val="763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419692"/>
            <a:ext cx="17601932" cy="511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  <a:spcBef>
                <a:spcPct val="0"/>
              </a:spcBef>
            </a:pPr>
            <a:r>
              <a:rPr lang="en-US" sz="3251">
                <a:solidFill>
                  <a:srgbClr val="000000"/>
                </a:solidFill>
                <a:latin typeface="Fredoka One Italics"/>
              </a:rPr>
              <a:t>EXAMPLES </a:t>
            </a:r>
            <a:r>
              <a:rPr lang="en-US" sz="3251">
                <a:solidFill>
                  <a:srgbClr val="000000"/>
                </a:solidFill>
                <a:latin typeface="Fredoka One Italics"/>
              </a:rPr>
              <a:t>OF POSSIBLE STRATEGIES TO SOLVE A PROBLEM:</a:t>
            </a:r>
          </a:p>
          <a:p>
            <a:pPr algn="ctr" marL="701891" indent="-350946" lvl="1">
              <a:lnSpc>
                <a:spcPts val="4551"/>
              </a:lnSpc>
              <a:spcBef>
                <a:spcPct val="0"/>
              </a:spcBef>
              <a:buFont typeface="Arial"/>
              <a:buChar char="•"/>
            </a:pPr>
            <a:r>
              <a:rPr lang="en-US" sz="3251">
                <a:solidFill>
                  <a:srgbClr val="000000"/>
                </a:solidFill>
                <a:latin typeface="Fredoka One Italics"/>
              </a:rPr>
              <a:t>“I REVIEW THE TEXTBOOK; I ASK FOR MATH HELP FROM A FRIEND; I LOOK UP THE PROBLEMS ONLINE; I EMAIL MY TEACHER.”</a:t>
            </a:r>
          </a:p>
          <a:p>
            <a:pPr algn="ctr" marL="701891" indent="-350946" lvl="1">
              <a:lnSpc>
                <a:spcPts val="4551"/>
              </a:lnSpc>
              <a:spcBef>
                <a:spcPct val="0"/>
              </a:spcBef>
              <a:buFont typeface="Arial"/>
              <a:buChar char="•"/>
            </a:pPr>
            <a:r>
              <a:rPr lang="en-US" sz="3251">
                <a:solidFill>
                  <a:srgbClr val="000000"/>
                </a:solidFill>
                <a:latin typeface="Fredoka One Italics"/>
              </a:rPr>
              <a:t>“I EMAIL MY TEACHER FOR THE COURSE ACCESS; I ASK FOR HELP FROM A CLASSMATE; I TRY TO RESET MY PASSWORD.”</a:t>
            </a:r>
          </a:p>
          <a:p>
            <a:pPr algn="ctr" marL="701891" indent="-350946" lvl="1">
              <a:lnSpc>
                <a:spcPts val="4551"/>
              </a:lnSpc>
              <a:spcBef>
                <a:spcPct val="0"/>
              </a:spcBef>
              <a:buFont typeface="Arial"/>
              <a:buChar char="•"/>
            </a:pPr>
            <a:r>
              <a:rPr lang="en-US" sz="3251">
                <a:solidFill>
                  <a:srgbClr val="000000"/>
                </a:solidFill>
                <a:latin typeface="Fredoka One Italics"/>
              </a:rPr>
              <a:t>“I USE SOMETHING ELSE FOR A TRASH BAG; I PLACE AN ONLINE ORDER FOR BAGS; I TAKE THE TRASH OUT WITHOUT A BAG; I ASK A NEIGHBOR FOR A BAG; I GO SHOPPING FOR TRASH BAGS.”</a:t>
            </a:r>
          </a:p>
          <a:p>
            <a:pPr algn="ctr">
              <a:lnSpc>
                <a:spcPts val="40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474180" y="6516454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862" y="499733"/>
            <a:ext cx="13485307" cy="1520162"/>
          </a:xfrm>
          <a:custGeom>
            <a:avLst/>
            <a:gdLst/>
            <a:ahLst/>
            <a:cxnLst/>
            <a:rect r="r" b="b" t="t" l="l"/>
            <a:pathLst>
              <a:path h="1520162" w="13485307">
                <a:moveTo>
                  <a:pt x="0" y="0"/>
                </a:moveTo>
                <a:lnTo>
                  <a:pt x="13485307" y="0"/>
                </a:lnTo>
                <a:lnTo>
                  <a:pt x="13485307" y="1520162"/>
                </a:lnTo>
                <a:lnTo>
                  <a:pt x="0" y="15201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97748" y="8130882"/>
            <a:ext cx="1595975" cy="1595975"/>
          </a:xfrm>
          <a:custGeom>
            <a:avLst/>
            <a:gdLst/>
            <a:ahLst/>
            <a:cxnLst/>
            <a:rect r="r" b="b" t="t" l="l"/>
            <a:pathLst>
              <a:path h="1595975" w="1595975">
                <a:moveTo>
                  <a:pt x="0" y="0"/>
                </a:moveTo>
                <a:lnTo>
                  <a:pt x="1595975" y="0"/>
                </a:lnTo>
                <a:lnTo>
                  <a:pt x="1595975" y="1595975"/>
                </a:lnTo>
                <a:lnTo>
                  <a:pt x="0" y="159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3342" y="-367780"/>
            <a:ext cx="2322308" cy="3255188"/>
          </a:xfrm>
          <a:custGeom>
            <a:avLst/>
            <a:gdLst/>
            <a:ahLst/>
            <a:cxnLst/>
            <a:rect r="r" b="b" t="t" l="l"/>
            <a:pathLst>
              <a:path h="3255188" w="2322308">
                <a:moveTo>
                  <a:pt x="0" y="0"/>
                </a:moveTo>
                <a:lnTo>
                  <a:pt x="2322309" y="0"/>
                </a:lnTo>
                <a:lnTo>
                  <a:pt x="2322309" y="3255188"/>
                </a:lnTo>
                <a:lnTo>
                  <a:pt x="0" y="3255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-348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69050" y="3363693"/>
            <a:ext cx="8264530" cy="4147291"/>
          </a:xfrm>
          <a:custGeom>
            <a:avLst/>
            <a:gdLst/>
            <a:ahLst/>
            <a:cxnLst/>
            <a:rect r="r" b="b" t="t" l="l"/>
            <a:pathLst>
              <a:path h="4147291" w="8264530">
                <a:moveTo>
                  <a:pt x="0" y="0"/>
                </a:moveTo>
                <a:lnTo>
                  <a:pt x="8264530" y="0"/>
                </a:lnTo>
                <a:lnTo>
                  <a:pt x="8264530" y="4147291"/>
                </a:lnTo>
                <a:lnTo>
                  <a:pt x="0" y="4147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" y="850034"/>
            <a:ext cx="14439597" cy="190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4"/>
              </a:lnSpc>
            </a:pPr>
            <a:r>
              <a:rPr lang="en-US" sz="5453">
                <a:solidFill>
                  <a:srgbClr val="000000"/>
                </a:solidFill>
                <a:latin typeface="Fredoka One Italics"/>
              </a:rPr>
              <a:t>A – ANTICIPATE OUTCOMES &amp; ACT</a:t>
            </a:r>
          </a:p>
          <a:p>
            <a:pPr algn="ctr">
              <a:lnSpc>
                <a:spcPts val="763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965448"/>
            <a:ext cx="17802629" cy="286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872" indent="-442936" lvl="1">
              <a:lnSpc>
                <a:spcPts val="5744"/>
              </a:lnSpc>
              <a:buFont typeface="Arial"/>
              <a:buChar char="•"/>
            </a:pPr>
            <a:r>
              <a:rPr lang="en-US" sz="4103">
                <a:solidFill>
                  <a:srgbClr val="100F0D"/>
                </a:solidFill>
                <a:latin typeface="Canva Sans Bold"/>
              </a:rPr>
              <a:t>Decide which one is the </a:t>
            </a:r>
            <a:r>
              <a:rPr lang="en-US" sz="4103" u="sng">
                <a:solidFill>
                  <a:srgbClr val="100F0D"/>
                </a:solidFill>
                <a:latin typeface="Canva Sans Bold"/>
              </a:rPr>
              <a:t>best option to use first</a:t>
            </a:r>
            <a:r>
              <a:rPr lang="en-US" sz="4103">
                <a:solidFill>
                  <a:srgbClr val="100F0D"/>
                </a:solidFill>
                <a:latin typeface="Canva Sans Bold"/>
              </a:rPr>
              <a:t>. </a:t>
            </a:r>
          </a:p>
          <a:p>
            <a:pPr algn="ctr" marL="885872" indent="-442936" lvl="1">
              <a:lnSpc>
                <a:spcPts val="5744"/>
              </a:lnSpc>
              <a:buFont typeface="Arial"/>
              <a:buChar char="•"/>
            </a:pPr>
            <a:r>
              <a:rPr lang="en-US" sz="4103">
                <a:solidFill>
                  <a:srgbClr val="100F0D"/>
                </a:solidFill>
                <a:latin typeface="Canva Sans Bold"/>
              </a:rPr>
              <a:t>Helping learners to evaluate the </a:t>
            </a:r>
            <a:r>
              <a:rPr lang="en-US" sz="4103" u="sng">
                <a:solidFill>
                  <a:srgbClr val="100F0D"/>
                </a:solidFill>
                <a:latin typeface="Canva Sans Bold"/>
              </a:rPr>
              <a:t>pros and cons </a:t>
            </a:r>
            <a:r>
              <a:rPr lang="en-US" sz="4103">
                <a:solidFill>
                  <a:srgbClr val="100F0D"/>
                </a:solidFill>
                <a:latin typeface="Canva Sans Bold"/>
              </a:rPr>
              <a:t>of action steps can take practice. </a:t>
            </a:r>
          </a:p>
          <a:p>
            <a:pPr algn="ctr" marL="885872" indent="-442936" lvl="1">
              <a:lnSpc>
                <a:spcPts val="5744"/>
              </a:lnSpc>
              <a:buFont typeface="Arial"/>
              <a:buChar char="•"/>
            </a:pPr>
            <a:r>
              <a:rPr lang="en-US" sz="4103">
                <a:solidFill>
                  <a:srgbClr val="100F0D"/>
                </a:solidFill>
                <a:latin typeface="Canva Sans Bold"/>
              </a:rPr>
              <a:t>Ask questions like, “</a:t>
            </a:r>
            <a:r>
              <a:rPr lang="en-US" sz="4103" u="sng">
                <a:solidFill>
                  <a:srgbClr val="100F0D"/>
                </a:solidFill>
                <a:latin typeface="Canva Sans Bold"/>
              </a:rPr>
              <a:t>What might happen if you take this step?</a:t>
            </a:r>
            <a:r>
              <a:rPr lang="en-US" sz="4103">
                <a:solidFill>
                  <a:srgbClr val="100F0D"/>
                </a:solidFill>
                <a:latin typeface="Canva Sans Bold"/>
              </a:rPr>
              <a:t>”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474180" y="6516454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862" y="499733"/>
            <a:ext cx="13485307" cy="1520162"/>
          </a:xfrm>
          <a:custGeom>
            <a:avLst/>
            <a:gdLst/>
            <a:ahLst/>
            <a:cxnLst/>
            <a:rect r="r" b="b" t="t" l="l"/>
            <a:pathLst>
              <a:path h="1520162" w="13485307">
                <a:moveTo>
                  <a:pt x="0" y="0"/>
                </a:moveTo>
                <a:lnTo>
                  <a:pt x="13485307" y="0"/>
                </a:lnTo>
                <a:lnTo>
                  <a:pt x="13485307" y="1520162"/>
                </a:lnTo>
                <a:lnTo>
                  <a:pt x="0" y="15201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97748" y="8130882"/>
            <a:ext cx="1595975" cy="1595975"/>
          </a:xfrm>
          <a:custGeom>
            <a:avLst/>
            <a:gdLst/>
            <a:ahLst/>
            <a:cxnLst/>
            <a:rect r="r" b="b" t="t" l="l"/>
            <a:pathLst>
              <a:path h="1595975" w="1595975">
                <a:moveTo>
                  <a:pt x="0" y="0"/>
                </a:moveTo>
                <a:lnTo>
                  <a:pt x="1595975" y="0"/>
                </a:lnTo>
                <a:lnTo>
                  <a:pt x="1595975" y="1595975"/>
                </a:lnTo>
                <a:lnTo>
                  <a:pt x="0" y="159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3342" y="-367780"/>
            <a:ext cx="2322308" cy="3255188"/>
          </a:xfrm>
          <a:custGeom>
            <a:avLst/>
            <a:gdLst/>
            <a:ahLst/>
            <a:cxnLst/>
            <a:rect r="r" b="b" t="t" l="l"/>
            <a:pathLst>
              <a:path h="3255188" w="2322308">
                <a:moveTo>
                  <a:pt x="0" y="0"/>
                </a:moveTo>
                <a:lnTo>
                  <a:pt x="2322309" y="0"/>
                </a:lnTo>
                <a:lnTo>
                  <a:pt x="2322309" y="3255188"/>
                </a:lnTo>
                <a:lnTo>
                  <a:pt x="0" y="3255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-348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8227" y="2364192"/>
            <a:ext cx="15414536" cy="7735295"/>
          </a:xfrm>
          <a:custGeom>
            <a:avLst/>
            <a:gdLst/>
            <a:ahLst/>
            <a:cxnLst/>
            <a:rect r="r" b="b" t="t" l="l"/>
            <a:pathLst>
              <a:path h="7735295" w="15414536">
                <a:moveTo>
                  <a:pt x="0" y="0"/>
                </a:moveTo>
                <a:lnTo>
                  <a:pt x="15414536" y="0"/>
                </a:lnTo>
                <a:lnTo>
                  <a:pt x="15414536" y="7735294"/>
                </a:lnTo>
                <a:lnTo>
                  <a:pt x="0" y="77352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" y="850034"/>
            <a:ext cx="14439597" cy="190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4"/>
              </a:lnSpc>
            </a:pPr>
            <a:r>
              <a:rPr lang="en-US" sz="5453">
                <a:solidFill>
                  <a:srgbClr val="000000"/>
                </a:solidFill>
                <a:latin typeface="Fredoka One Italics"/>
              </a:rPr>
              <a:t>A – ANTICIPATE OUTCOMES &amp; ACT</a:t>
            </a:r>
          </a:p>
          <a:p>
            <a:pPr algn="ctr">
              <a:lnSpc>
                <a:spcPts val="763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7246" y="3885083"/>
            <a:ext cx="18090833" cy="2307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Fredoka One Italics"/>
              </a:rPr>
              <a:t>ASK QUESTIONS LIKE,</a:t>
            </a:r>
          </a:p>
          <a:p>
            <a:pPr algn="ctr"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Fredoka One Italics"/>
              </a:rPr>
              <a:t> “WHAT MIGHT HAPPEN IF YOU TAKE THIS STEP?” </a:t>
            </a:r>
          </a:p>
          <a:p>
            <a:pPr algn="ctr">
              <a:lnSpc>
                <a:spcPts val="4588"/>
              </a:lnSpc>
            </a:pPr>
            <a:r>
              <a:rPr lang="en-US" sz="3277">
                <a:solidFill>
                  <a:srgbClr val="000000"/>
                </a:solidFill>
                <a:latin typeface="Fredoka One Italics"/>
              </a:rPr>
              <a:t>OR</a:t>
            </a:r>
          </a:p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3277">
                <a:solidFill>
                  <a:srgbClr val="000000"/>
                </a:solidFill>
                <a:latin typeface="Fredoka One Italics"/>
              </a:rPr>
              <a:t> “DOES THAT STEP MAKE YOU FEEL GOOD ABOUT MOVING FORWARD OR UNCERTAIN?”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474180" y="6516454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862" y="616237"/>
            <a:ext cx="10971316" cy="1236767"/>
          </a:xfrm>
          <a:custGeom>
            <a:avLst/>
            <a:gdLst/>
            <a:ahLst/>
            <a:cxnLst/>
            <a:rect r="r" b="b" t="t" l="l"/>
            <a:pathLst>
              <a:path h="1236767" w="10971316">
                <a:moveTo>
                  <a:pt x="0" y="0"/>
                </a:moveTo>
                <a:lnTo>
                  <a:pt x="10971316" y="0"/>
                </a:lnTo>
                <a:lnTo>
                  <a:pt x="10971316" y="1236767"/>
                </a:lnTo>
                <a:lnTo>
                  <a:pt x="0" y="1236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97748" y="8130882"/>
            <a:ext cx="1595975" cy="1595975"/>
          </a:xfrm>
          <a:custGeom>
            <a:avLst/>
            <a:gdLst/>
            <a:ahLst/>
            <a:cxnLst/>
            <a:rect r="r" b="b" t="t" l="l"/>
            <a:pathLst>
              <a:path h="1595975" w="1595975">
                <a:moveTo>
                  <a:pt x="0" y="0"/>
                </a:moveTo>
                <a:lnTo>
                  <a:pt x="1595975" y="0"/>
                </a:lnTo>
                <a:lnTo>
                  <a:pt x="1595975" y="1595975"/>
                </a:lnTo>
                <a:lnTo>
                  <a:pt x="0" y="159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3214" y="478356"/>
            <a:ext cx="3243997" cy="2919598"/>
          </a:xfrm>
          <a:custGeom>
            <a:avLst/>
            <a:gdLst/>
            <a:ahLst/>
            <a:cxnLst/>
            <a:rect r="r" b="b" t="t" l="l"/>
            <a:pathLst>
              <a:path h="2919598" w="3243997">
                <a:moveTo>
                  <a:pt x="0" y="0"/>
                </a:moveTo>
                <a:lnTo>
                  <a:pt x="3243997" y="0"/>
                </a:lnTo>
                <a:lnTo>
                  <a:pt x="3243997" y="2919598"/>
                </a:lnTo>
                <a:lnTo>
                  <a:pt x="0" y="29195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7698" y="4820434"/>
            <a:ext cx="16312605" cy="1838875"/>
          </a:xfrm>
          <a:custGeom>
            <a:avLst/>
            <a:gdLst/>
            <a:ahLst/>
            <a:cxnLst/>
            <a:rect r="r" b="b" t="t" l="l"/>
            <a:pathLst>
              <a:path h="1838875" w="16312605">
                <a:moveTo>
                  <a:pt x="0" y="0"/>
                </a:moveTo>
                <a:lnTo>
                  <a:pt x="16312604" y="0"/>
                </a:lnTo>
                <a:lnTo>
                  <a:pt x="16312604" y="1838876"/>
                </a:lnTo>
                <a:lnTo>
                  <a:pt x="0" y="1838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" y="850034"/>
            <a:ext cx="9753614" cy="190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4"/>
              </a:lnSpc>
            </a:pPr>
            <a:r>
              <a:rPr lang="en-US" sz="5453">
                <a:solidFill>
                  <a:srgbClr val="000000"/>
                </a:solidFill>
                <a:latin typeface="Fredoka One Italics"/>
              </a:rPr>
              <a:t>L – LOOK AND LEARN</a:t>
            </a:r>
          </a:p>
          <a:p>
            <a:pPr algn="ctr">
              <a:lnSpc>
                <a:spcPts val="763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87129" y="4918850"/>
            <a:ext cx="14104352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 Bold"/>
              </a:rPr>
              <a:t>The final step in the IDEAL problem-solving model is to look and learn from an attempt to solve a problem.</a:t>
            </a: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474180" y="6516454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862" y="616237"/>
            <a:ext cx="10971316" cy="1236767"/>
          </a:xfrm>
          <a:custGeom>
            <a:avLst/>
            <a:gdLst/>
            <a:ahLst/>
            <a:cxnLst/>
            <a:rect r="r" b="b" t="t" l="l"/>
            <a:pathLst>
              <a:path h="1236767" w="10971316">
                <a:moveTo>
                  <a:pt x="0" y="0"/>
                </a:moveTo>
                <a:lnTo>
                  <a:pt x="10971316" y="0"/>
                </a:lnTo>
                <a:lnTo>
                  <a:pt x="10971316" y="1236767"/>
                </a:lnTo>
                <a:lnTo>
                  <a:pt x="0" y="1236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97748" y="8130882"/>
            <a:ext cx="1595975" cy="1595975"/>
          </a:xfrm>
          <a:custGeom>
            <a:avLst/>
            <a:gdLst/>
            <a:ahLst/>
            <a:cxnLst/>
            <a:rect r="r" b="b" t="t" l="l"/>
            <a:pathLst>
              <a:path h="1595975" w="1595975">
                <a:moveTo>
                  <a:pt x="0" y="0"/>
                </a:moveTo>
                <a:lnTo>
                  <a:pt x="1595975" y="0"/>
                </a:lnTo>
                <a:lnTo>
                  <a:pt x="1595975" y="1595975"/>
                </a:lnTo>
                <a:lnTo>
                  <a:pt x="0" y="159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5473" y="2703573"/>
            <a:ext cx="16733827" cy="635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>
                <a:solidFill>
                  <a:srgbClr val="000000"/>
                </a:solidFill>
                <a:latin typeface="Fredoka One Italics"/>
              </a:rPr>
              <a:t>EXAMPLES OF LOOK AND LEARN STATEMENTS:</a:t>
            </a:r>
          </a:p>
          <a:p>
            <a:pPr algn="ctr">
              <a:lnSpc>
                <a:spcPts val="4198"/>
              </a:lnSpc>
            </a:pPr>
          </a:p>
          <a:p>
            <a:pPr algn="ctr" marL="647520" indent="-323760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redoka One Italics"/>
              </a:rPr>
              <a:t>“I DIDN’T LEARN THE PROBLEMS FROM LOOKING AT THE TEXTBOOK, BUT IT DID HELP TO CALL A FRIEND. I’LL START THERE NEXT TIME.”</a:t>
            </a:r>
          </a:p>
          <a:p>
            <a:pPr algn="ctr">
              <a:lnSpc>
                <a:spcPts val="4198"/>
              </a:lnSpc>
            </a:pPr>
          </a:p>
          <a:p>
            <a:pPr algn="ctr" marL="647520" indent="-323760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redoka One Italics"/>
              </a:rPr>
              <a:t>“WHEN I DIDN’T HAVE ACCESS TO THE COURSE WEBSITE, RESETTING MY PASSWORD WORKED.”</a:t>
            </a:r>
          </a:p>
          <a:p>
            <a:pPr algn="ctr">
              <a:lnSpc>
                <a:spcPts val="4198"/>
              </a:lnSpc>
            </a:pPr>
          </a:p>
          <a:p>
            <a:pPr algn="ctr" marL="647520" indent="-323760" lvl="1">
              <a:lnSpc>
                <a:spcPts val="4198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redoka One Italics"/>
              </a:rPr>
              <a:t>“I RAN OUT OF TRASH BAGS BECAUSE I FORGOT TO PUT THEM ON THE </a:t>
            </a:r>
            <a:r>
              <a:rPr lang="en-US" sz="2999" u="sng">
                <a:solidFill>
                  <a:srgbClr val="000000"/>
                </a:solidFill>
                <a:latin typeface="Fredoka One Italics"/>
                <a:hlinkClick r:id="rId9" tooltip="https://lifeskillsadvocate.com/blog/how-to-make-running-errands-executive-function-friendly/"/>
              </a:rPr>
              <a:t>SHOPPING LIST</a:t>
            </a:r>
            <a:r>
              <a:rPr lang="en-US" sz="2999">
                <a:solidFill>
                  <a:srgbClr val="000000"/>
                </a:solidFill>
                <a:latin typeface="Fredoka One Italics"/>
              </a:rPr>
              <a:t>. I’LL BUY AN EXTRA BOX OF TRASH BAGS TO HAVE THEM ON HAND, SO I DON’T RUN OUT NEXT TIME.”</a:t>
            </a:r>
          </a:p>
          <a:p>
            <a:pPr algn="ctr">
              <a:lnSpc>
                <a:spcPts val="4198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623214" y="478356"/>
            <a:ext cx="3243997" cy="2919598"/>
          </a:xfrm>
          <a:custGeom>
            <a:avLst/>
            <a:gdLst/>
            <a:ahLst/>
            <a:cxnLst/>
            <a:rect r="r" b="b" t="t" l="l"/>
            <a:pathLst>
              <a:path h="2919598" w="3243997">
                <a:moveTo>
                  <a:pt x="0" y="0"/>
                </a:moveTo>
                <a:lnTo>
                  <a:pt x="3243997" y="0"/>
                </a:lnTo>
                <a:lnTo>
                  <a:pt x="3243997" y="2919598"/>
                </a:lnTo>
                <a:lnTo>
                  <a:pt x="0" y="2919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" y="850034"/>
            <a:ext cx="9753614" cy="190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4"/>
              </a:lnSpc>
            </a:pPr>
            <a:r>
              <a:rPr lang="en-US" sz="5453">
                <a:solidFill>
                  <a:srgbClr val="000000"/>
                </a:solidFill>
                <a:latin typeface="Fredoka One Italics"/>
              </a:rPr>
              <a:t>L – LOOK AND LEARN</a:t>
            </a:r>
          </a:p>
          <a:p>
            <a:pPr algn="ctr">
              <a:lnSpc>
                <a:spcPts val="76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9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38780" y="0"/>
            <a:ext cx="10588950" cy="10588950"/>
          </a:xfrm>
          <a:custGeom>
            <a:avLst/>
            <a:gdLst/>
            <a:ahLst/>
            <a:cxnLst/>
            <a:rect r="r" b="b" t="t" l="l"/>
            <a:pathLst>
              <a:path h="10588950" w="10588950">
                <a:moveTo>
                  <a:pt x="0" y="0"/>
                </a:moveTo>
                <a:lnTo>
                  <a:pt x="10588950" y="0"/>
                </a:lnTo>
                <a:lnTo>
                  <a:pt x="10588950" y="10588950"/>
                </a:lnTo>
                <a:lnTo>
                  <a:pt x="0" y="10588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821229" y="3298788"/>
            <a:ext cx="7642828" cy="6670104"/>
          </a:xfrm>
          <a:custGeom>
            <a:avLst/>
            <a:gdLst/>
            <a:ahLst/>
            <a:cxnLst/>
            <a:rect r="r" b="b" t="t" l="l"/>
            <a:pathLst>
              <a:path h="6670104" w="7642828">
                <a:moveTo>
                  <a:pt x="7642827" y="0"/>
                </a:moveTo>
                <a:lnTo>
                  <a:pt x="0" y="0"/>
                </a:lnTo>
                <a:lnTo>
                  <a:pt x="0" y="6670105"/>
                </a:lnTo>
                <a:lnTo>
                  <a:pt x="7642827" y="6670105"/>
                </a:lnTo>
                <a:lnTo>
                  <a:pt x="764282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52239" y="1577716"/>
            <a:ext cx="6091761" cy="122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3"/>
              </a:lnSpc>
              <a:spcBef>
                <a:spcPct val="0"/>
              </a:spcBef>
            </a:pPr>
            <a:r>
              <a:rPr lang="en-US" sz="7187">
                <a:solidFill>
                  <a:srgbClr val="FFDE59"/>
                </a:solidFill>
                <a:latin typeface="Fredoka One Italics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20482" y="-463966"/>
            <a:ext cx="2831312" cy="2825627"/>
          </a:xfrm>
          <a:custGeom>
            <a:avLst/>
            <a:gdLst/>
            <a:ahLst/>
            <a:cxnLst/>
            <a:rect r="r" b="b" t="t" l="l"/>
            <a:pathLst>
              <a:path h="2825627" w="2831312">
                <a:moveTo>
                  <a:pt x="0" y="0"/>
                </a:moveTo>
                <a:lnTo>
                  <a:pt x="2831313" y="0"/>
                </a:lnTo>
                <a:lnTo>
                  <a:pt x="2831313" y="2825627"/>
                </a:lnTo>
                <a:lnTo>
                  <a:pt x="0" y="2825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9698" y="122520"/>
            <a:ext cx="1540652" cy="1540652"/>
          </a:xfrm>
          <a:custGeom>
            <a:avLst/>
            <a:gdLst/>
            <a:ahLst/>
            <a:cxnLst/>
            <a:rect r="r" b="b" t="t" l="l"/>
            <a:pathLst>
              <a:path h="1540652" w="1540652">
                <a:moveTo>
                  <a:pt x="0" y="0"/>
                </a:moveTo>
                <a:lnTo>
                  <a:pt x="1540653" y="0"/>
                </a:lnTo>
                <a:lnTo>
                  <a:pt x="1540653" y="1540653"/>
                </a:lnTo>
                <a:lnTo>
                  <a:pt x="0" y="1540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25789" y="8804965"/>
            <a:ext cx="1153346" cy="1163928"/>
          </a:xfrm>
          <a:custGeom>
            <a:avLst/>
            <a:gdLst/>
            <a:ahLst/>
            <a:cxnLst/>
            <a:rect r="r" b="b" t="t" l="l"/>
            <a:pathLst>
              <a:path h="1163928" w="1153346">
                <a:moveTo>
                  <a:pt x="0" y="0"/>
                </a:moveTo>
                <a:lnTo>
                  <a:pt x="1153347" y="0"/>
                </a:lnTo>
                <a:lnTo>
                  <a:pt x="1153347" y="1163928"/>
                </a:lnTo>
                <a:lnTo>
                  <a:pt x="0" y="11639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9839" y="1918480"/>
            <a:ext cx="886363" cy="886363"/>
          </a:xfrm>
          <a:custGeom>
            <a:avLst/>
            <a:gdLst/>
            <a:ahLst/>
            <a:cxnLst/>
            <a:rect r="r" b="b" t="t" l="l"/>
            <a:pathLst>
              <a:path h="886363" w="886363">
                <a:moveTo>
                  <a:pt x="0" y="0"/>
                </a:moveTo>
                <a:lnTo>
                  <a:pt x="886363" y="0"/>
                </a:lnTo>
                <a:lnTo>
                  <a:pt x="886363" y="886363"/>
                </a:lnTo>
                <a:lnTo>
                  <a:pt x="0" y="8863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67198" y="7297191"/>
            <a:ext cx="926251" cy="926251"/>
          </a:xfrm>
          <a:custGeom>
            <a:avLst/>
            <a:gdLst/>
            <a:ahLst/>
            <a:cxnLst/>
            <a:rect r="r" b="b" t="t" l="l"/>
            <a:pathLst>
              <a:path h="926251" w="926251">
                <a:moveTo>
                  <a:pt x="0" y="0"/>
                </a:moveTo>
                <a:lnTo>
                  <a:pt x="926251" y="0"/>
                </a:lnTo>
                <a:lnTo>
                  <a:pt x="926251" y="926250"/>
                </a:lnTo>
                <a:lnTo>
                  <a:pt x="0" y="926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54453" y="6344449"/>
            <a:ext cx="1878993" cy="1878993"/>
          </a:xfrm>
          <a:custGeom>
            <a:avLst/>
            <a:gdLst/>
            <a:ahLst/>
            <a:cxnLst/>
            <a:rect r="r" b="b" t="t" l="l"/>
            <a:pathLst>
              <a:path h="1878993" w="1878993">
                <a:moveTo>
                  <a:pt x="0" y="0"/>
                </a:moveTo>
                <a:lnTo>
                  <a:pt x="1878992" y="0"/>
                </a:lnTo>
                <a:lnTo>
                  <a:pt x="1878992" y="1878992"/>
                </a:lnTo>
                <a:lnTo>
                  <a:pt x="0" y="18789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61806" y="8839404"/>
            <a:ext cx="1095050" cy="1095050"/>
          </a:xfrm>
          <a:custGeom>
            <a:avLst/>
            <a:gdLst/>
            <a:ahLst/>
            <a:cxnLst/>
            <a:rect r="r" b="b" t="t" l="l"/>
            <a:pathLst>
              <a:path h="1095050" w="1095050">
                <a:moveTo>
                  <a:pt x="0" y="0"/>
                </a:moveTo>
                <a:lnTo>
                  <a:pt x="1095050" y="0"/>
                </a:lnTo>
                <a:lnTo>
                  <a:pt x="1095050" y="1095050"/>
                </a:lnTo>
                <a:lnTo>
                  <a:pt x="0" y="10950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09839" y="3681146"/>
            <a:ext cx="8911389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Overall, the ideal model of problem-solving is a systematic and iterative process that involves critical thinking, creativity, and effective communication. It requires a commitment to continuous learning and improvement, as well as an ability to work collaboratively with others.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8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111328" y="-653708"/>
            <a:ext cx="10940708" cy="10940708"/>
          </a:xfrm>
          <a:custGeom>
            <a:avLst/>
            <a:gdLst/>
            <a:ahLst/>
            <a:cxnLst/>
            <a:rect r="r" b="b" t="t" l="l"/>
            <a:pathLst>
              <a:path h="10940708" w="10940708">
                <a:moveTo>
                  <a:pt x="0" y="0"/>
                </a:moveTo>
                <a:lnTo>
                  <a:pt x="10940707" y="0"/>
                </a:lnTo>
                <a:lnTo>
                  <a:pt x="10940707" y="10940708"/>
                </a:lnTo>
                <a:lnTo>
                  <a:pt x="0" y="1094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51768" y="1296795"/>
            <a:ext cx="7985048" cy="6497833"/>
          </a:xfrm>
          <a:custGeom>
            <a:avLst/>
            <a:gdLst/>
            <a:ahLst/>
            <a:cxnLst/>
            <a:rect r="r" b="b" t="t" l="l"/>
            <a:pathLst>
              <a:path h="6497833" w="7985048">
                <a:moveTo>
                  <a:pt x="0" y="0"/>
                </a:moveTo>
                <a:lnTo>
                  <a:pt x="7985048" y="0"/>
                </a:lnTo>
                <a:lnTo>
                  <a:pt x="7985048" y="6497833"/>
                </a:lnTo>
                <a:lnTo>
                  <a:pt x="0" y="6497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91791" y="-157338"/>
            <a:ext cx="8766648" cy="9947969"/>
          </a:xfrm>
          <a:custGeom>
            <a:avLst/>
            <a:gdLst/>
            <a:ahLst/>
            <a:cxnLst/>
            <a:rect r="r" b="b" t="t" l="l"/>
            <a:pathLst>
              <a:path h="9947969" w="8766648">
                <a:moveTo>
                  <a:pt x="0" y="0"/>
                </a:moveTo>
                <a:lnTo>
                  <a:pt x="8766648" y="0"/>
                </a:lnTo>
                <a:lnTo>
                  <a:pt x="8766648" y="9947968"/>
                </a:lnTo>
                <a:lnTo>
                  <a:pt x="0" y="9947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3416" y="2330258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84256" y="1028700"/>
            <a:ext cx="900794" cy="795974"/>
          </a:xfrm>
          <a:custGeom>
            <a:avLst/>
            <a:gdLst/>
            <a:ahLst/>
            <a:cxnLst/>
            <a:rect r="r" b="b" t="t" l="l"/>
            <a:pathLst>
              <a:path h="795974" w="900794">
                <a:moveTo>
                  <a:pt x="0" y="0"/>
                </a:moveTo>
                <a:lnTo>
                  <a:pt x="900794" y="0"/>
                </a:lnTo>
                <a:lnTo>
                  <a:pt x="900794" y="795974"/>
                </a:lnTo>
                <a:lnTo>
                  <a:pt x="0" y="795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91791" y="8108417"/>
            <a:ext cx="980844" cy="989843"/>
          </a:xfrm>
          <a:custGeom>
            <a:avLst/>
            <a:gdLst/>
            <a:ahLst/>
            <a:cxnLst/>
            <a:rect r="r" b="b" t="t" l="l"/>
            <a:pathLst>
              <a:path h="989843" w="980844">
                <a:moveTo>
                  <a:pt x="0" y="0"/>
                </a:moveTo>
                <a:lnTo>
                  <a:pt x="980844" y="0"/>
                </a:lnTo>
                <a:lnTo>
                  <a:pt x="980844" y="989843"/>
                </a:lnTo>
                <a:lnTo>
                  <a:pt x="0" y="9898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21198" y="7275018"/>
            <a:ext cx="1826910" cy="1823242"/>
          </a:xfrm>
          <a:custGeom>
            <a:avLst/>
            <a:gdLst/>
            <a:ahLst/>
            <a:cxnLst/>
            <a:rect r="r" b="b" t="t" l="l"/>
            <a:pathLst>
              <a:path h="1823242" w="1826910">
                <a:moveTo>
                  <a:pt x="0" y="0"/>
                </a:moveTo>
                <a:lnTo>
                  <a:pt x="1826910" y="0"/>
                </a:lnTo>
                <a:lnTo>
                  <a:pt x="1826910" y="1823242"/>
                </a:lnTo>
                <a:lnTo>
                  <a:pt x="0" y="18232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01391" y="7653450"/>
            <a:ext cx="994109" cy="994109"/>
          </a:xfrm>
          <a:custGeom>
            <a:avLst/>
            <a:gdLst/>
            <a:ahLst/>
            <a:cxnLst/>
            <a:rect r="r" b="b" t="t" l="l"/>
            <a:pathLst>
              <a:path h="994109" w="994109">
                <a:moveTo>
                  <a:pt x="0" y="0"/>
                </a:moveTo>
                <a:lnTo>
                  <a:pt x="994109" y="0"/>
                </a:lnTo>
                <a:lnTo>
                  <a:pt x="994109" y="994109"/>
                </a:lnTo>
                <a:lnTo>
                  <a:pt x="0" y="99410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-822693"/>
            <a:ext cx="1415535" cy="1415535"/>
          </a:xfrm>
          <a:custGeom>
            <a:avLst/>
            <a:gdLst/>
            <a:ahLst/>
            <a:cxnLst/>
            <a:rect r="r" b="b" t="t" l="l"/>
            <a:pathLst>
              <a:path h="1415535" w="1415535">
                <a:moveTo>
                  <a:pt x="0" y="0"/>
                </a:moveTo>
                <a:lnTo>
                  <a:pt x="1415535" y="0"/>
                </a:lnTo>
                <a:lnTo>
                  <a:pt x="1415535" y="1415535"/>
                </a:lnTo>
                <a:lnTo>
                  <a:pt x="0" y="1415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0201" y="3682508"/>
            <a:ext cx="5922595" cy="155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09"/>
              </a:lnSpc>
            </a:pPr>
            <a:r>
              <a:rPr lang="en-US" sz="9078">
                <a:solidFill>
                  <a:srgbClr val="000000"/>
                </a:solidFill>
                <a:latin typeface="Fredoka One"/>
              </a:rPr>
              <a:t>Thank</a:t>
            </a:r>
          </a:p>
          <a:p>
            <a:pPr>
              <a:lnSpc>
                <a:spcPts val="12709"/>
              </a:lnSpc>
              <a:spcBef>
                <a:spcPct val="0"/>
              </a:spcBef>
            </a:pPr>
            <a:r>
              <a:rPr lang="en-US" sz="9078">
                <a:solidFill>
                  <a:srgbClr val="000000"/>
                </a:solidFill>
                <a:latin typeface="Fredoka One"/>
              </a:rPr>
              <a:t>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7315" y="6035695"/>
            <a:ext cx="5448367" cy="283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93"/>
              </a:lnSpc>
            </a:pPr>
            <a:r>
              <a:rPr lang="en-US" sz="4066">
                <a:solidFill>
                  <a:srgbClr val="DD3D4E"/>
                </a:solidFill>
                <a:latin typeface="Fredoka One Italics"/>
              </a:rPr>
              <a:t>HAVE A GOOD DAY!</a:t>
            </a:r>
          </a:p>
          <a:p>
            <a:pPr>
              <a:lnSpc>
                <a:spcPts val="5693"/>
              </a:lnSpc>
            </a:pPr>
          </a:p>
          <a:p>
            <a:pPr>
              <a:lnSpc>
                <a:spcPts val="5693"/>
              </a:lnSpc>
              <a:spcBef>
                <a:spcPct val="0"/>
              </a:spcBef>
            </a:pPr>
            <a:r>
              <a:rPr lang="en-US" sz="4066">
                <a:solidFill>
                  <a:srgbClr val="DD3D4E"/>
                </a:solidFill>
                <a:latin typeface="Fredoka One Italics"/>
              </a:rPr>
              <a:t>ASK ANY QUESTIONS???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9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563419" y="0"/>
            <a:ext cx="9161163" cy="10395646"/>
          </a:xfrm>
          <a:custGeom>
            <a:avLst/>
            <a:gdLst/>
            <a:ahLst/>
            <a:cxnLst/>
            <a:rect r="r" b="b" t="t" l="l"/>
            <a:pathLst>
              <a:path h="10395646" w="9161163">
                <a:moveTo>
                  <a:pt x="0" y="0"/>
                </a:moveTo>
                <a:lnTo>
                  <a:pt x="9161162" y="0"/>
                </a:lnTo>
                <a:lnTo>
                  <a:pt x="9161162" y="10395646"/>
                </a:lnTo>
                <a:lnTo>
                  <a:pt x="0" y="10395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16428" y="8507076"/>
            <a:ext cx="2518242" cy="2518242"/>
          </a:xfrm>
          <a:custGeom>
            <a:avLst/>
            <a:gdLst/>
            <a:ahLst/>
            <a:cxnLst/>
            <a:rect r="r" b="b" t="t" l="l"/>
            <a:pathLst>
              <a:path h="2518242" w="2518242">
                <a:moveTo>
                  <a:pt x="0" y="0"/>
                </a:moveTo>
                <a:lnTo>
                  <a:pt x="2518241" y="0"/>
                </a:lnTo>
                <a:lnTo>
                  <a:pt x="2518241" y="2518241"/>
                </a:lnTo>
                <a:lnTo>
                  <a:pt x="0" y="2518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35096" y="1283596"/>
            <a:ext cx="10425302" cy="7828454"/>
          </a:xfrm>
          <a:custGeom>
            <a:avLst/>
            <a:gdLst/>
            <a:ahLst/>
            <a:cxnLst/>
            <a:rect r="r" b="b" t="t" l="l"/>
            <a:pathLst>
              <a:path h="7828454" w="10425302">
                <a:moveTo>
                  <a:pt x="0" y="0"/>
                </a:moveTo>
                <a:lnTo>
                  <a:pt x="10425303" y="0"/>
                </a:lnTo>
                <a:lnTo>
                  <a:pt x="10425303" y="7828454"/>
                </a:lnTo>
                <a:lnTo>
                  <a:pt x="0" y="7828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67200" y="1714748"/>
            <a:ext cx="1067469" cy="471627"/>
          </a:xfrm>
          <a:custGeom>
            <a:avLst/>
            <a:gdLst/>
            <a:ahLst/>
            <a:cxnLst/>
            <a:rect r="r" b="b" t="t" l="l"/>
            <a:pathLst>
              <a:path h="471627" w="1067469">
                <a:moveTo>
                  <a:pt x="0" y="0"/>
                </a:moveTo>
                <a:lnTo>
                  <a:pt x="1067469" y="0"/>
                </a:lnTo>
                <a:lnTo>
                  <a:pt x="1067469" y="471627"/>
                </a:lnTo>
                <a:lnTo>
                  <a:pt x="0" y="4716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16672" y="2155437"/>
            <a:ext cx="1336288" cy="1074041"/>
          </a:xfrm>
          <a:custGeom>
            <a:avLst/>
            <a:gdLst/>
            <a:ahLst/>
            <a:cxnLst/>
            <a:rect r="r" b="b" t="t" l="l"/>
            <a:pathLst>
              <a:path h="1074041" w="1336288">
                <a:moveTo>
                  <a:pt x="0" y="0"/>
                </a:moveTo>
                <a:lnTo>
                  <a:pt x="1336288" y="0"/>
                </a:lnTo>
                <a:lnTo>
                  <a:pt x="1336288" y="1074041"/>
                </a:lnTo>
                <a:lnTo>
                  <a:pt x="0" y="107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79942" y="4201211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2" y="0"/>
                </a:lnTo>
                <a:lnTo>
                  <a:pt x="1908642" y="1908641"/>
                </a:lnTo>
                <a:lnTo>
                  <a:pt x="0" y="1908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89679" y="-1137346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2" y="0"/>
                </a:lnTo>
                <a:lnTo>
                  <a:pt x="1908642" y="1908642"/>
                </a:lnTo>
                <a:lnTo>
                  <a:pt x="0" y="19086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37866" y="8405482"/>
            <a:ext cx="845065" cy="852818"/>
          </a:xfrm>
          <a:custGeom>
            <a:avLst/>
            <a:gdLst/>
            <a:ahLst/>
            <a:cxnLst/>
            <a:rect r="r" b="b" t="t" l="l"/>
            <a:pathLst>
              <a:path h="852818" w="845065">
                <a:moveTo>
                  <a:pt x="0" y="0"/>
                </a:moveTo>
                <a:lnTo>
                  <a:pt x="845065" y="0"/>
                </a:lnTo>
                <a:lnTo>
                  <a:pt x="845065" y="852818"/>
                </a:lnTo>
                <a:lnTo>
                  <a:pt x="0" y="8528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34816" y="4423061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2" y="0"/>
                </a:lnTo>
                <a:lnTo>
                  <a:pt x="1908642" y="1908642"/>
                </a:lnTo>
                <a:lnTo>
                  <a:pt x="0" y="19086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57873" y="2062550"/>
            <a:ext cx="4377643" cy="11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8"/>
              </a:lnSpc>
              <a:spcBef>
                <a:spcPct val="0"/>
              </a:spcBef>
            </a:pPr>
            <a:r>
              <a:rPr lang="en-US" sz="6677">
                <a:solidFill>
                  <a:srgbClr val="000000"/>
                </a:solidFill>
                <a:latin typeface="Fredoka One Italics"/>
              </a:rPr>
              <a:t>THE GOAL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780227" y="8507076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1" y="0"/>
                </a:lnTo>
                <a:lnTo>
                  <a:pt x="1908641" y="1908641"/>
                </a:lnTo>
                <a:lnTo>
                  <a:pt x="0" y="19086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26024" y="3482482"/>
            <a:ext cx="8310667" cy="519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6495" indent="-353248" lvl="1">
              <a:lnSpc>
                <a:spcPts val="4581"/>
              </a:lnSpc>
              <a:buFont typeface="Arial"/>
              <a:buChar char="•"/>
            </a:pPr>
            <a:r>
              <a:rPr lang="en-US" sz="3272">
                <a:solidFill>
                  <a:srgbClr val="11084E"/>
                </a:solidFill>
                <a:latin typeface="Fredoka One Italics"/>
              </a:rPr>
              <a:t>WHAT IS PROBLEM-SOLVING?</a:t>
            </a:r>
          </a:p>
          <a:p>
            <a:pPr algn="ctr" marL="714073" indent="-35703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11084E"/>
                </a:solidFill>
                <a:latin typeface="Fredoka One"/>
              </a:rPr>
              <a:t>WHY ARE PROBLEM-SOLVING STRATEGIES IMPORTANT?</a:t>
            </a:r>
          </a:p>
          <a:p>
            <a:pPr algn="ctr" marL="714073" indent="-35703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11084E"/>
                </a:solidFill>
                <a:latin typeface="Fredoka One"/>
              </a:rPr>
              <a:t>IDEAL PROBLEM-SOLVING METHOD</a:t>
            </a:r>
          </a:p>
          <a:p>
            <a:pPr algn="ctr" marL="714073" indent="-35703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11084E"/>
                </a:solidFill>
                <a:latin typeface="Fredoka One"/>
              </a:rPr>
              <a:t>I – IDENTIFY THE PROBLEM.</a:t>
            </a:r>
          </a:p>
          <a:p>
            <a:pPr algn="ctr" marL="714073" indent="-35703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11084E"/>
                </a:solidFill>
                <a:latin typeface="Fredoka One"/>
              </a:rPr>
              <a:t>D – DEFINE AN OUTCOME</a:t>
            </a:r>
          </a:p>
          <a:p>
            <a:pPr algn="ctr" marL="714073" indent="-35703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11084E"/>
                </a:solidFill>
                <a:latin typeface="Fredoka One"/>
              </a:rPr>
              <a:t>A – ANTICIPATE OUTCOMES &amp; ACT</a:t>
            </a:r>
          </a:p>
          <a:p>
            <a:pPr algn="ctr" marL="714073" indent="-35703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11084E"/>
                </a:solidFill>
                <a:latin typeface="Fredoka One"/>
              </a:rPr>
              <a:t>L – LOOK AND LEARN</a:t>
            </a:r>
          </a:p>
          <a:p>
            <a:pPr algn="ctr" marL="714073" indent="-35703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11084E"/>
                </a:solidFill>
                <a:latin typeface="Fredoka One"/>
              </a:rPr>
              <a:t>CONCLUSION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646695" y="8935285"/>
            <a:ext cx="373925" cy="176765"/>
          </a:xfrm>
          <a:custGeom>
            <a:avLst/>
            <a:gdLst/>
            <a:ahLst/>
            <a:cxnLst/>
            <a:rect r="r" b="b" t="t" l="l"/>
            <a:pathLst>
              <a:path h="176765" w="373925">
                <a:moveTo>
                  <a:pt x="0" y="0"/>
                </a:moveTo>
                <a:lnTo>
                  <a:pt x="373925" y="0"/>
                </a:lnTo>
                <a:lnTo>
                  <a:pt x="373925" y="176765"/>
                </a:lnTo>
                <a:lnTo>
                  <a:pt x="0" y="1767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837866" y="2764842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436410" y="9461397"/>
            <a:ext cx="596275" cy="281875"/>
          </a:xfrm>
          <a:custGeom>
            <a:avLst/>
            <a:gdLst/>
            <a:ahLst/>
            <a:cxnLst/>
            <a:rect r="r" b="b" t="t" l="l"/>
            <a:pathLst>
              <a:path h="281875" w="596275">
                <a:moveTo>
                  <a:pt x="0" y="0"/>
                </a:moveTo>
                <a:lnTo>
                  <a:pt x="596275" y="0"/>
                </a:lnTo>
                <a:lnTo>
                  <a:pt x="596275" y="281875"/>
                </a:lnTo>
                <a:lnTo>
                  <a:pt x="0" y="28187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9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563419" y="0"/>
            <a:ext cx="9161163" cy="10395646"/>
          </a:xfrm>
          <a:custGeom>
            <a:avLst/>
            <a:gdLst/>
            <a:ahLst/>
            <a:cxnLst/>
            <a:rect r="r" b="b" t="t" l="l"/>
            <a:pathLst>
              <a:path h="10395646" w="9161163">
                <a:moveTo>
                  <a:pt x="0" y="0"/>
                </a:moveTo>
                <a:lnTo>
                  <a:pt x="9161162" y="0"/>
                </a:lnTo>
                <a:lnTo>
                  <a:pt x="9161162" y="10395646"/>
                </a:lnTo>
                <a:lnTo>
                  <a:pt x="0" y="10395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16428" y="8507076"/>
            <a:ext cx="2518242" cy="2518242"/>
          </a:xfrm>
          <a:custGeom>
            <a:avLst/>
            <a:gdLst/>
            <a:ahLst/>
            <a:cxnLst/>
            <a:rect r="r" b="b" t="t" l="l"/>
            <a:pathLst>
              <a:path h="2518242" w="2518242">
                <a:moveTo>
                  <a:pt x="0" y="0"/>
                </a:moveTo>
                <a:lnTo>
                  <a:pt x="2518241" y="0"/>
                </a:lnTo>
                <a:lnTo>
                  <a:pt x="2518241" y="2518241"/>
                </a:lnTo>
                <a:lnTo>
                  <a:pt x="0" y="2518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4935" y="103322"/>
            <a:ext cx="13424204" cy="10080357"/>
          </a:xfrm>
          <a:custGeom>
            <a:avLst/>
            <a:gdLst/>
            <a:ahLst/>
            <a:cxnLst/>
            <a:rect r="r" b="b" t="t" l="l"/>
            <a:pathLst>
              <a:path h="10080357" w="13424204">
                <a:moveTo>
                  <a:pt x="0" y="0"/>
                </a:moveTo>
                <a:lnTo>
                  <a:pt x="13424204" y="0"/>
                </a:lnTo>
                <a:lnTo>
                  <a:pt x="13424204" y="10080356"/>
                </a:lnTo>
                <a:lnTo>
                  <a:pt x="0" y="10080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67200" y="1714748"/>
            <a:ext cx="1067469" cy="471627"/>
          </a:xfrm>
          <a:custGeom>
            <a:avLst/>
            <a:gdLst/>
            <a:ahLst/>
            <a:cxnLst/>
            <a:rect r="r" b="b" t="t" l="l"/>
            <a:pathLst>
              <a:path h="471627" w="1067469">
                <a:moveTo>
                  <a:pt x="0" y="0"/>
                </a:moveTo>
                <a:lnTo>
                  <a:pt x="1067469" y="0"/>
                </a:lnTo>
                <a:lnTo>
                  <a:pt x="1067469" y="471627"/>
                </a:lnTo>
                <a:lnTo>
                  <a:pt x="0" y="4716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16672" y="2155437"/>
            <a:ext cx="1336288" cy="1074041"/>
          </a:xfrm>
          <a:custGeom>
            <a:avLst/>
            <a:gdLst/>
            <a:ahLst/>
            <a:cxnLst/>
            <a:rect r="r" b="b" t="t" l="l"/>
            <a:pathLst>
              <a:path h="1074041" w="1336288">
                <a:moveTo>
                  <a:pt x="0" y="0"/>
                </a:moveTo>
                <a:lnTo>
                  <a:pt x="1336288" y="0"/>
                </a:lnTo>
                <a:lnTo>
                  <a:pt x="1336288" y="1074041"/>
                </a:lnTo>
                <a:lnTo>
                  <a:pt x="0" y="107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79942" y="4201211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2" y="0"/>
                </a:lnTo>
                <a:lnTo>
                  <a:pt x="1908642" y="1908641"/>
                </a:lnTo>
                <a:lnTo>
                  <a:pt x="0" y="1908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89679" y="-1137346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2" y="0"/>
                </a:lnTo>
                <a:lnTo>
                  <a:pt x="1908642" y="1908642"/>
                </a:lnTo>
                <a:lnTo>
                  <a:pt x="0" y="19086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34816" y="4423061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2" y="0"/>
                </a:lnTo>
                <a:lnTo>
                  <a:pt x="1908642" y="1908642"/>
                </a:lnTo>
                <a:lnTo>
                  <a:pt x="0" y="1908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10608" y="635486"/>
            <a:ext cx="11172324" cy="23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8"/>
              </a:lnSpc>
              <a:spcBef>
                <a:spcPct val="0"/>
              </a:spcBef>
            </a:pPr>
            <a:r>
              <a:rPr lang="en-US" sz="6677">
                <a:solidFill>
                  <a:srgbClr val="000000"/>
                </a:solidFill>
                <a:latin typeface="Fredoka One Italics"/>
              </a:rPr>
              <a:t>WHAT IS PROBLEM-SOLVING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780227" y="8507076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1" y="0"/>
                </a:lnTo>
                <a:lnTo>
                  <a:pt x="1908641" y="1908641"/>
                </a:lnTo>
                <a:lnTo>
                  <a:pt x="0" y="19086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64468" y="4327811"/>
            <a:ext cx="14634581" cy="251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5"/>
              </a:lnSpc>
              <a:spcBef>
                <a:spcPct val="0"/>
              </a:spcBef>
            </a:pPr>
            <a:r>
              <a:rPr lang="en-US" sz="4818">
                <a:solidFill>
                  <a:srgbClr val="11084E"/>
                </a:solidFill>
                <a:latin typeface="Fredoka One Italics"/>
              </a:rPr>
              <a:t>PROBLEM-SOLVING IS THE CAPACITY TO IDENTIFY AND DESCRIBE A PROBLEM AND GENERATE SOLUTIONS TO FIX IT.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770075" y="7710237"/>
            <a:ext cx="373925" cy="176765"/>
          </a:xfrm>
          <a:custGeom>
            <a:avLst/>
            <a:gdLst/>
            <a:ahLst/>
            <a:cxnLst/>
            <a:rect r="r" b="b" t="t" l="l"/>
            <a:pathLst>
              <a:path h="176765" w="373925">
                <a:moveTo>
                  <a:pt x="0" y="0"/>
                </a:moveTo>
                <a:lnTo>
                  <a:pt x="373925" y="0"/>
                </a:lnTo>
                <a:lnTo>
                  <a:pt x="373925" y="176765"/>
                </a:lnTo>
                <a:lnTo>
                  <a:pt x="0" y="17676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436410" y="9461397"/>
            <a:ext cx="596275" cy="281875"/>
          </a:xfrm>
          <a:custGeom>
            <a:avLst/>
            <a:gdLst/>
            <a:ahLst/>
            <a:cxnLst/>
            <a:rect r="r" b="b" t="t" l="l"/>
            <a:pathLst>
              <a:path h="281875" w="596275">
                <a:moveTo>
                  <a:pt x="0" y="0"/>
                </a:moveTo>
                <a:lnTo>
                  <a:pt x="596275" y="0"/>
                </a:lnTo>
                <a:lnTo>
                  <a:pt x="596275" y="281875"/>
                </a:lnTo>
                <a:lnTo>
                  <a:pt x="0" y="2818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9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879942" y="4201211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2" y="0"/>
                </a:lnTo>
                <a:lnTo>
                  <a:pt x="1908642" y="1908641"/>
                </a:lnTo>
                <a:lnTo>
                  <a:pt x="0" y="1908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44935" y="103322"/>
            <a:ext cx="13424204" cy="10080357"/>
          </a:xfrm>
          <a:custGeom>
            <a:avLst/>
            <a:gdLst/>
            <a:ahLst/>
            <a:cxnLst/>
            <a:rect r="r" b="b" t="t" l="l"/>
            <a:pathLst>
              <a:path h="10080357" w="13424204">
                <a:moveTo>
                  <a:pt x="0" y="0"/>
                </a:moveTo>
                <a:lnTo>
                  <a:pt x="13424204" y="0"/>
                </a:lnTo>
                <a:lnTo>
                  <a:pt x="13424204" y="10080356"/>
                </a:lnTo>
                <a:lnTo>
                  <a:pt x="0" y="10080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34816" y="4423061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2" y="0"/>
                </a:lnTo>
                <a:lnTo>
                  <a:pt x="1908642" y="1908642"/>
                </a:lnTo>
                <a:lnTo>
                  <a:pt x="0" y="1908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80227" y="8507076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1" y="0"/>
                </a:lnTo>
                <a:lnTo>
                  <a:pt x="1908641" y="1908641"/>
                </a:lnTo>
                <a:lnTo>
                  <a:pt x="0" y="19086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36410" y="9461397"/>
            <a:ext cx="596275" cy="281875"/>
          </a:xfrm>
          <a:custGeom>
            <a:avLst/>
            <a:gdLst/>
            <a:ahLst/>
            <a:cxnLst/>
            <a:rect r="r" b="b" t="t" l="l"/>
            <a:pathLst>
              <a:path h="281875" w="596275">
                <a:moveTo>
                  <a:pt x="0" y="0"/>
                </a:moveTo>
                <a:lnTo>
                  <a:pt x="596275" y="0"/>
                </a:lnTo>
                <a:lnTo>
                  <a:pt x="596275" y="281875"/>
                </a:lnTo>
                <a:lnTo>
                  <a:pt x="0" y="2818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89679" y="-1137346"/>
            <a:ext cx="1908642" cy="1908642"/>
          </a:xfrm>
          <a:custGeom>
            <a:avLst/>
            <a:gdLst/>
            <a:ahLst/>
            <a:cxnLst/>
            <a:rect r="r" b="b" t="t" l="l"/>
            <a:pathLst>
              <a:path h="1908642" w="1908642">
                <a:moveTo>
                  <a:pt x="0" y="0"/>
                </a:moveTo>
                <a:lnTo>
                  <a:pt x="1908642" y="0"/>
                </a:lnTo>
                <a:lnTo>
                  <a:pt x="1908642" y="1908642"/>
                </a:lnTo>
                <a:lnTo>
                  <a:pt x="0" y="19086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07698" y="1409190"/>
            <a:ext cx="1336288" cy="1074041"/>
          </a:xfrm>
          <a:custGeom>
            <a:avLst/>
            <a:gdLst/>
            <a:ahLst/>
            <a:cxnLst/>
            <a:rect r="r" b="b" t="t" l="l"/>
            <a:pathLst>
              <a:path h="1074041" w="1336288">
                <a:moveTo>
                  <a:pt x="0" y="0"/>
                </a:moveTo>
                <a:lnTo>
                  <a:pt x="1336288" y="0"/>
                </a:lnTo>
                <a:lnTo>
                  <a:pt x="1336288" y="1074042"/>
                </a:lnTo>
                <a:lnTo>
                  <a:pt x="0" y="10740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20824" y="942975"/>
            <a:ext cx="12714992" cy="275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>
                <a:solidFill>
                  <a:srgbClr val="000000"/>
                </a:solidFill>
                <a:latin typeface="Fredoka One Italics"/>
              </a:rPr>
              <a:t>WHY ARE PROBLEM-SOLVING STRATEGIES IMPORTANT?</a:t>
            </a:r>
          </a:p>
          <a:p>
            <a:pPr algn="ctr">
              <a:lnSpc>
                <a:spcPts val="900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688021" y="3064257"/>
            <a:ext cx="12538032" cy="66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6562" indent="-338281" lvl="1">
              <a:lnSpc>
                <a:spcPts val="4387"/>
              </a:lnSpc>
              <a:buFont typeface="Arial"/>
              <a:buChar char="•"/>
            </a:pPr>
            <a:r>
              <a:rPr lang="en-US" sz="3133">
                <a:solidFill>
                  <a:srgbClr val="000000"/>
                </a:solidFill>
                <a:latin typeface="Canva Sans Bold"/>
              </a:rPr>
              <a:t>Problem-solving strategies are important for </a:t>
            </a:r>
            <a:r>
              <a:rPr lang="en-US" sz="3133" u="sng">
                <a:solidFill>
                  <a:srgbClr val="000000"/>
                </a:solidFill>
                <a:latin typeface="Canva Sans Bold"/>
              </a:rPr>
              <a:t>diverse learners to manage challenging</a:t>
            </a:r>
            <a:r>
              <a:rPr lang="en-US" sz="3133">
                <a:solidFill>
                  <a:srgbClr val="000000"/>
                </a:solidFill>
                <a:latin typeface="Canva Sans Bold"/>
              </a:rPr>
              <a:t> situations effectively</a:t>
            </a:r>
          </a:p>
          <a:p>
            <a:pPr algn="ctr">
              <a:lnSpc>
                <a:spcPts val="4387"/>
              </a:lnSpc>
            </a:pPr>
          </a:p>
          <a:p>
            <a:pPr algn="ctr" marL="676562" indent="-338281" lvl="1">
              <a:lnSpc>
                <a:spcPts val="4387"/>
              </a:lnSpc>
              <a:buFont typeface="Arial"/>
              <a:buChar char="•"/>
            </a:pPr>
            <a:r>
              <a:rPr lang="en-US" sz="3133" u="sng">
                <a:solidFill>
                  <a:srgbClr val="000000"/>
                </a:solidFill>
                <a:latin typeface="Canva Sans Bold"/>
              </a:rPr>
              <a:t>Without a step-by-step</a:t>
            </a:r>
            <a:r>
              <a:rPr lang="en-US" sz="3133">
                <a:solidFill>
                  <a:srgbClr val="000000"/>
                </a:solidFill>
                <a:latin typeface="Canva Sans Bold"/>
              </a:rPr>
              <a:t> model, learners may resort to challenging behaviors when </a:t>
            </a:r>
            <a:r>
              <a:rPr lang="en-US" sz="3133" u="sng">
                <a:solidFill>
                  <a:srgbClr val="000000"/>
                </a:solidFill>
                <a:latin typeface="Canva Sans Bold"/>
              </a:rPr>
              <a:t>faced with difficult tasks.</a:t>
            </a:r>
          </a:p>
          <a:p>
            <a:pPr algn="ctr">
              <a:lnSpc>
                <a:spcPts val="4387"/>
              </a:lnSpc>
            </a:pPr>
          </a:p>
          <a:p>
            <a:pPr algn="ctr" marL="676562" indent="-338281" lvl="1">
              <a:lnSpc>
                <a:spcPts val="4387"/>
              </a:lnSpc>
              <a:buFont typeface="Arial"/>
              <a:buChar char="•"/>
            </a:pPr>
            <a:r>
              <a:rPr lang="en-US" sz="3133">
                <a:solidFill>
                  <a:srgbClr val="000000"/>
                </a:solidFill>
                <a:latin typeface="Canva Sans Bold"/>
              </a:rPr>
              <a:t>The IDEAL Problem-Solving Method is a </a:t>
            </a:r>
            <a:r>
              <a:rPr lang="en-US" sz="3133" u="sng">
                <a:solidFill>
                  <a:srgbClr val="000000"/>
                </a:solidFill>
                <a:latin typeface="Canva Sans Bold"/>
              </a:rPr>
              <a:t>useful tool</a:t>
            </a:r>
            <a:r>
              <a:rPr lang="en-US" sz="3133">
                <a:solidFill>
                  <a:srgbClr val="000000"/>
                </a:solidFill>
                <a:latin typeface="Canva Sans Bold"/>
              </a:rPr>
              <a:t> for teaching effective problem-solving skills.</a:t>
            </a:r>
          </a:p>
          <a:p>
            <a:pPr algn="ctr">
              <a:lnSpc>
                <a:spcPts val="4387"/>
              </a:lnSpc>
            </a:pPr>
          </a:p>
          <a:p>
            <a:pPr algn="ctr" marL="676562" indent="-338281" lvl="1">
              <a:lnSpc>
                <a:spcPts val="4387"/>
              </a:lnSpc>
              <a:buFont typeface="Arial"/>
              <a:buChar char="•"/>
            </a:pPr>
            <a:r>
              <a:rPr lang="en-US" sz="3133">
                <a:solidFill>
                  <a:srgbClr val="000000"/>
                </a:solidFill>
                <a:latin typeface="Canva Sans Bold"/>
              </a:rPr>
              <a:t>Effective problem-solving skills can lead to</a:t>
            </a:r>
            <a:r>
              <a:rPr lang="en-US" sz="3133" u="sng">
                <a:solidFill>
                  <a:srgbClr val="000000"/>
                </a:solidFill>
                <a:latin typeface="Canva Sans Bold"/>
              </a:rPr>
              <a:t> better academic and social outcomes</a:t>
            </a:r>
            <a:r>
              <a:rPr lang="en-US" sz="3133">
                <a:solidFill>
                  <a:srgbClr val="000000"/>
                </a:solidFill>
                <a:latin typeface="Canva Sans Bold"/>
              </a:rPr>
              <a:t> and create a more positive and supportive learning environment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2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563419" y="0"/>
            <a:ext cx="9161163" cy="10395646"/>
          </a:xfrm>
          <a:custGeom>
            <a:avLst/>
            <a:gdLst/>
            <a:ahLst/>
            <a:cxnLst/>
            <a:rect r="r" b="b" t="t" l="l"/>
            <a:pathLst>
              <a:path h="10395646" w="9161163">
                <a:moveTo>
                  <a:pt x="0" y="0"/>
                </a:moveTo>
                <a:lnTo>
                  <a:pt x="9161162" y="0"/>
                </a:lnTo>
                <a:lnTo>
                  <a:pt x="9161162" y="10395646"/>
                </a:lnTo>
                <a:lnTo>
                  <a:pt x="0" y="10395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91247" y="8468042"/>
            <a:ext cx="2840031" cy="2840031"/>
          </a:xfrm>
          <a:custGeom>
            <a:avLst/>
            <a:gdLst/>
            <a:ahLst/>
            <a:cxnLst/>
            <a:rect r="r" b="b" t="t" l="l"/>
            <a:pathLst>
              <a:path h="2840031" w="2840031">
                <a:moveTo>
                  <a:pt x="0" y="0"/>
                </a:moveTo>
                <a:lnTo>
                  <a:pt x="2840031" y="0"/>
                </a:lnTo>
                <a:lnTo>
                  <a:pt x="2840031" y="2840031"/>
                </a:lnTo>
                <a:lnTo>
                  <a:pt x="0" y="2840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12341" y="9258300"/>
            <a:ext cx="1797844" cy="768170"/>
          </a:xfrm>
          <a:custGeom>
            <a:avLst/>
            <a:gdLst/>
            <a:ahLst/>
            <a:cxnLst/>
            <a:rect r="r" b="b" t="t" l="l"/>
            <a:pathLst>
              <a:path h="768170" w="1797844">
                <a:moveTo>
                  <a:pt x="0" y="0"/>
                </a:moveTo>
                <a:lnTo>
                  <a:pt x="1797844" y="0"/>
                </a:lnTo>
                <a:lnTo>
                  <a:pt x="1797844" y="768170"/>
                </a:lnTo>
                <a:lnTo>
                  <a:pt x="0" y="768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9179" y="1028700"/>
            <a:ext cx="1826910" cy="1823242"/>
          </a:xfrm>
          <a:custGeom>
            <a:avLst/>
            <a:gdLst/>
            <a:ahLst/>
            <a:cxnLst/>
            <a:rect r="r" b="b" t="t" l="l"/>
            <a:pathLst>
              <a:path h="1823242" w="1826910">
                <a:moveTo>
                  <a:pt x="0" y="0"/>
                </a:moveTo>
                <a:lnTo>
                  <a:pt x="1826910" y="0"/>
                </a:lnTo>
                <a:lnTo>
                  <a:pt x="1826910" y="1823242"/>
                </a:lnTo>
                <a:lnTo>
                  <a:pt x="0" y="1823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9372" y="1407131"/>
            <a:ext cx="994109" cy="994109"/>
          </a:xfrm>
          <a:custGeom>
            <a:avLst/>
            <a:gdLst/>
            <a:ahLst/>
            <a:cxnLst/>
            <a:rect r="r" b="b" t="t" l="l"/>
            <a:pathLst>
              <a:path h="994109" w="994109">
                <a:moveTo>
                  <a:pt x="0" y="0"/>
                </a:moveTo>
                <a:lnTo>
                  <a:pt x="994109" y="0"/>
                </a:lnTo>
                <a:lnTo>
                  <a:pt x="994109" y="994110"/>
                </a:lnTo>
                <a:lnTo>
                  <a:pt x="0" y="994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4701" y="5367641"/>
            <a:ext cx="926251" cy="926251"/>
          </a:xfrm>
          <a:custGeom>
            <a:avLst/>
            <a:gdLst/>
            <a:ahLst/>
            <a:cxnLst/>
            <a:rect r="r" b="b" t="t" l="l"/>
            <a:pathLst>
              <a:path h="926251" w="926251">
                <a:moveTo>
                  <a:pt x="0" y="0"/>
                </a:moveTo>
                <a:lnTo>
                  <a:pt x="926251" y="0"/>
                </a:lnTo>
                <a:lnTo>
                  <a:pt x="926251" y="926250"/>
                </a:lnTo>
                <a:lnTo>
                  <a:pt x="0" y="926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4695226"/>
            <a:ext cx="6111561" cy="5700420"/>
          </a:xfrm>
          <a:custGeom>
            <a:avLst/>
            <a:gdLst/>
            <a:ahLst/>
            <a:cxnLst/>
            <a:rect r="r" b="b" t="t" l="l"/>
            <a:pathLst>
              <a:path h="5700420" w="6111561">
                <a:moveTo>
                  <a:pt x="0" y="0"/>
                </a:moveTo>
                <a:lnTo>
                  <a:pt x="6111561" y="0"/>
                </a:lnTo>
                <a:lnTo>
                  <a:pt x="6111561" y="5700420"/>
                </a:lnTo>
                <a:lnTo>
                  <a:pt x="0" y="57004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75883" y="8911515"/>
            <a:ext cx="596275" cy="281875"/>
          </a:xfrm>
          <a:custGeom>
            <a:avLst/>
            <a:gdLst/>
            <a:ahLst/>
            <a:cxnLst/>
            <a:rect r="r" b="b" t="t" l="l"/>
            <a:pathLst>
              <a:path h="281875" w="596275">
                <a:moveTo>
                  <a:pt x="0" y="0"/>
                </a:moveTo>
                <a:lnTo>
                  <a:pt x="596275" y="0"/>
                </a:lnTo>
                <a:lnTo>
                  <a:pt x="596275" y="281875"/>
                </a:lnTo>
                <a:lnTo>
                  <a:pt x="0" y="2818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43670" y="3207161"/>
            <a:ext cx="13044330" cy="5194205"/>
          </a:xfrm>
          <a:custGeom>
            <a:avLst/>
            <a:gdLst/>
            <a:ahLst/>
            <a:cxnLst/>
            <a:rect r="r" b="b" t="t" l="l"/>
            <a:pathLst>
              <a:path h="5194205" w="13044330">
                <a:moveTo>
                  <a:pt x="0" y="0"/>
                </a:moveTo>
                <a:lnTo>
                  <a:pt x="13044330" y="0"/>
                </a:lnTo>
                <a:lnTo>
                  <a:pt x="13044330" y="5194206"/>
                </a:lnTo>
                <a:lnTo>
                  <a:pt x="0" y="51942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324" t="0" r="-132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978" y="256650"/>
            <a:ext cx="9136564" cy="2873865"/>
          </a:xfrm>
          <a:custGeom>
            <a:avLst/>
            <a:gdLst/>
            <a:ahLst/>
            <a:cxnLst/>
            <a:rect r="r" b="b" t="t" l="l"/>
            <a:pathLst>
              <a:path h="2873865" w="9136564">
                <a:moveTo>
                  <a:pt x="0" y="0"/>
                </a:moveTo>
                <a:lnTo>
                  <a:pt x="9136564" y="0"/>
                </a:lnTo>
                <a:lnTo>
                  <a:pt x="9136564" y="2873865"/>
                </a:lnTo>
                <a:lnTo>
                  <a:pt x="0" y="28738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14969" y="203684"/>
            <a:ext cx="9304952" cy="2926831"/>
          </a:xfrm>
          <a:custGeom>
            <a:avLst/>
            <a:gdLst/>
            <a:ahLst/>
            <a:cxnLst/>
            <a:rect r="r" b="b" t="t" l="l"/>
            <a:pathLst>
              <a:path h="2926831" w="9304952">
                <a:moveTo>
                  <a:pt x="0" y="0"/>
                </a:moveTo>
                <a:lnTo>
                  <a:pt x="9304952" y="0"/>
                </a:lnTo>
                <a:lnTo>
                  <a:pt x="9304952" y="2926831"/>
                </a:lnTo>
                <a:lnTo>
                  <a:pt x="0" y="29268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58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00542" y="256650"/>
            <a:ext cx="9136564" cy="2873865"/>
          </a:xfrm>
          <a:custGeom>
            <a:avLst/>
            <a:gdLst/>
            <a:ahLst/>
            <a:cxnLst/>
            <a:rect r="r" b="b" t="t" l="l"/>
            <a:pathLst>
              <a:path h="2873865" w="9136564">
                <a:moveTo>
                  <a:pt x="0" y="0"/>
                </a:moveTo>
                <a:lnTo>
                  <a:pt x="9136564" y="0"/>
                </a:lnTo>
                <a:lnTo>
                  <a:pt x="9136564" y="2873865"/>
                </a:lnTo>
                <a:lnTo>
                  <a:pt x="0" y="28738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37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3084" y="416971"/>
            <a:ext cx="1797491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In 1984, </a:t>
            </a:r>
            <a:r>
              <a:rPr lang="en-US" sz="3399" u="sng">
                <a:solidFill>
                  <a:srgbClr val="000000"/>
                </a:solidFill>
                <a:latin typeface="Canva Sans Bold"/>
                <a:hlinkClick r:id="rId20" tooltip="https://amzn.to/3c1UkAP"/>
              </a:rPr>
              <a:t>Bransford and Stein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 published one of the most popular and well-regarded problem-solving methods. It’s used both in industry and in education to help various learners establish a problem, generate solutions, and move forward quickly and efficiently.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474180" y="6516454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35068" y="576378"/>
            <a:ext cx="1826910" cy="1823242"/>
          </a:xfrm>
          <a:custGeom>
            <a:avLst/>
            <a:gdLst/>
            <a:ahLst/>
            <a:cxnLst/>
            <a:rect r="r" b="b" t="t" l="l"/>
            <a:pathLst>
              <a:path h="1823242" w="1826910">
                <a:moveTo>
                  <a:pt x="0" y="0"/>
                </a:moveTo>
                <a:lnTo>
                  <a:pt x="1826910" y="0"/>
                </a:lnTo>
                <a:lnTo>
                  <a:pt x="1826910" y="1823242"/>
                </a:lnTo>
                <a:lnTo>
                  <a:pt x="0" y="1823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15261" y="954809"/>
            <a:ext cx="994109" cy="994109"/>
          </a:xfrm>
          <a:custGeom>
            <a:avLst/>
            <a:gdLst/>
            <a:ahLst/>
            <a:cxnLst/>
            <a:rect r="r" b="b" t="t" l="l"/>
            <a:pathLst>
              <a:path h="994109" w="994109">
                <a:moveTo>
                  <a:pt x="0" y="0"/>
                </a:moveTo>
                <a:lnTo>
                  <a:pt x="994109" y="0"/>
                </a:lnTo>
                <a:lnTo>
                  <a:pt x="994109" y="994110"/>
                </a:lnTo>
                <a:lnTo>
                  <a:pt x="0" y="994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97748" y="8130882"/>
            <a:ext cx="1595975" cy="1595975"/>
          </a:xfrm>
          <a:custGeom>
            <a:avLst/>
            <a:gdLst/>
            <a:ahLst/>
            <a:cxnLst/>
            <a:rect r="r" b="b" t="t" l="l"/>
            <a:pathLst>
              <a:path h="1595975" w="1595975">
                <a:moveTo>
                  <a:pt x="0" y="0"/>
                </a:moveTo>
                <a:lnTo>
                  <a:pt x="1595975" y="0"/>
                </a:lnTo>
                <a:lnTo>
                  <a:pt x="1595975" y="1595975"/>
                </a:lnTo>
                <a:lnTo>
                  <a:pt x="0" y="15959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8227" y="576378"/>
            <a:ext cx="11324904" cy="1276626"/>
          </a:xfrm>
          <a:custGeom>
            <a:avLst/>
            <a:gdLst/>
            <a:ahLst/>
            <a:cxnLst/>
            <a:rect r="r" b="b" t="t" l="l"/>
            <a:pathLst>
              <a:path h="1276626" w="11324904">
                <a:moveTo>
                  <a:pt x="0" y="0"/>
                </a:moveTo>
                <a:lnTo>
                  <a:pt x="11324904" y="0"/>
                </a:lnTo>
                <a:lnTo>
                  <a:pt x="11324904" y="1276626"/>
                </a:lnTo>
                <a:lnTo>
                  <a:pt x="0" y="1276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4558" y="3999388"/>
            <a:ext cx="17385307" cy="3160965"/>
          </a:xfrm>
          <a:custGeom>
            <a:avLst/>
            <a:gdLst/>
            <a:ahLst/>
            <a:cxnLst/>
            <a:rect r="r" b="b" t="t" l="l"/>
            <a:pathLst>
              <a:path h="3160965" w="17385307">
                <a:moveTo>
                  <a:pt x="0" y="0"/>
                </a:moveTo>
                <a:lnTo>
                  <a:pt x="17385307" y="0"/>
                </a:lnTo>
                <a:lnTo>
                  <a:pt x="17385307" y="3160965"/>
                </a:lnTo>
                <a:lnTo>
                  <a:pt x="0" y="3160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" y="729719"/>
            <a:ext cx="12159930" cy="190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4"/>
              </a:lnSpc>
            </a:pPr>
            <a:r>
              <a:rPr lang="en-US" sz="5453">
                <a:solidFill>
                  <a:srgbClr val="000000"/>
                </a:solidFill>
                <a:latin typeface="Fredoka One Italics"/>
              </a:rPr>
              <a:t>I – IDENTIFY THE PROBLEM.</a:t>
            </a:r>
          </a:p>
          <a:p>
            <a:pPr algn="ctr">
              <a:lnSpc>
                <a:spcPts val="763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02107" y="4375359"/>
            <a:ext cx="17610208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 Bold"/>
              </a:rPr>
              <a:t>There’s no real way to create a solution to a problem unless you first know the scope of the problem. </a:t>
            </a:r>
          </a:p>
          <a:p>
            <a:pPr algn="ctr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nva Sans Bold"/>
              </a:rPr>
              <a:t>Encourage your learner to identify the issue in their own words.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474180" y="6516454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35068" y="576378"/>
            <a:ext cx="1826910" cy="1823242"/>
          </a:xfrm>
          <a:custGeom>
            <a:avLst/>
            <a:gdLst/>
            <a:ahLst/>
            <a:cxnLst/>
            <a:rect r="r" b="b" t="t" l="l"/>
            <a:pathLst>
              <a:path h="1823242" w="1826910">
                <a:moveTo>
                  <a:pt x="0" y="0"/>
                </a:moveTo>
                <a:lnTo>
                  <a:pt x="1826910" y="0"/>
                </a:lnTo>
                <a:lnTo>
                  <a:pt x="1826910" y="1823242"/>
                </a:lnTo>
                <a:lnTo>
                  <a:pt x="0" y="1823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15261" y="954809"/>
            <a:ext cx="994109" cy="994109"/>
          </a:xfrm>
          <a:custGeom>
            <a:avLst/>
            <a:gdLst/>
            <a:ahLst/>
            <a:cxnLst/>
            <a:rect r="r" b="b" t="t" l="l"/>
            <a:pathLst>
              <a:path h="994109" w="994109">
                <a:moveTo>
                  <a:pt x="0" y="0"/>
                </a:moveTo>
                <a:lnTo>
                  <a:pt x="994109" y="0"/>
                </a:lnTo>
                <a:lnTo>
                  <a:pt x="994109" y="994110"/>
                </a:lnTo>
                <a:lnTo>
                  <a:pt x="0" y="994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97748" y="8130882"/>
            <a:ext cx="1595975" cy="1595975"/>
          </a:xfrm>
          <a:custGeom>
            <a:avLst/>
            <a:gdLst/>
            <a:ahLst/>
            <a:cxnLst/>
            <a:rect r="r" b="b" t="t" l="l"/>
            <a:pathLst>
              <a:path h="1595975" w="1595975">
                <a:moveTo>
                  <a:pt x="0" y="0"/>
                </a:moveTo>
                <a:lnTo>
                  <a:pt x="1595975" y="0"/>
                </a:lnTo>
                <a:lnTo>
                  <a:pt x="1595975" y="1595975"/>
                </a:lnTo>
                <a:lnTo>
                  <a:pt x="0" y="15959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8227" y="576378"/>
            <a:ext cx="11324904" cy="1276626"/>
          </a:xfrm>
          <a:custGeom>
            <a:avLst/>
            <a:gdLst/>
            <a:ahLst/>
            <a:cxnLst/>
            <a:rect r="r" b="b" t="t" l="l"/>
            <a:pathLst>
              <a:path h="1276626" w="11324904">
                <a:moveTo>
                  <a:pt x="0" y="0"/>
                </a:moveTo>
                <a:lnTo>
                  <a:pt x="11324904" y="0"/>
                </a:lnTo>
                <a:lnTo>
                  <a:pt x="11324904" y="1276626"/>
                </a:lnTo>
                <a:lnTo>
                  <a:pt x="0" y="1276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8227" y="2685191"/>
            <a:ext cx="16230600" cy="544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  <a:spcBef>
                <a:spcPct val="0"/>
              </a:spcBef>
            </a:pPr>
            <a:r>
              <a:rPr lang="en-US" sz="3977" u="sng">
                <a:solidFill>
                  <a:srgbClr val="000000"/>
                </a:solidFill>
                <a:latin typeface="Fredoka One Italics"/>
              </a:rPr>
              <a:t>EXAMPLES </a:t>
            </a:r>
            <a:r>
              <a:rPr lang="en-US" sz="3977" u="sng">
                <a:solidFill>
                  <a:srgbClr val="000000"/>
                </a:solidFill>
                <a:latin typeface="Fredoka One Italics"/>
              </a:rPr>
              <a:t>OF IDENTIFYING PROBLEMS:</a:t>
            </a:r>
          </a:p>
          <a:p>
            <a:pPr algn="ctr" marL="858785" indent="-429393" lvl="1">
              <a:lnSpc>
                <a:spcPts val="5568"/>
              </a:lnSpc>
              <a:spcBef>
                <a:spcPct val="0"/>
              </a:spcBef>
              <a:buFont typeface="Arial"/>
              <a:buChar char="•"/>
            </a:pPr>
            <a:r>
              <a:rPr lang="en-US" sz="3977">
                <a:solidFill>
                  <a:srgbClr val="000000"/>
                </a:solidFill>
                <a:latin typeface="Fredoka One Italics"/>
              </a:rPr>
              <a:t>“I HAVE A MATH QUIZ NEXT WEEK AND DON’T KNOW HOW TO DO THE PROBLEMS.”</a:t>
            </a:r>
          </a:p>
          <a:p>
            <a:pPr algn="ctr" marL="858785" indent="-429393" lvl="1">
              <a:lnSpc>
                <a:spcPts val="5568"/>
              </a:lnSpc>
              <a:spcBef>
                <a:spcPct val="0"/>
              </a:spcBef>
              <a:buFont typeface="Arial"/>
              <a:buChar char="•"/>
            </a:pPr>
            <a:r>
              <a:rPr lang="en-US" sz="3977">
                <a:solidFill>
                  <a:srgbClr val="000000"/>
                </a:solidFill>
                <a:latin typeface="Fredoka One Italics"/>
              </a:rPr>
              <a:t>“I CAN’T ACCESS MY DISTANCE LEARNING COURSE WEBSITE.”</a:t>
            </a:r>
          </a:p>
          <a:p>
            <a:pPr algn="ctr" marL="858785" indent="-429393" lvl="1">
              <a:lnSpc>
                <a:spcPts val="5568"/>
              </a:lnSpc>
              <a:spcBef>
                <a:spcPct val="0"/>
              </a:spcBef>
              <a:buFont typeface="Arial"/>
              <a:buChar char="•"/>
            </a:pPr>
            <a:r>
              <a:rPr lang="en-US" sz="3977">
                <a:solidFill>
                  <a:srgbClr val="000000"/>
                </a:solidFill>
                <a:latin typeface="Fredoka One Italics"/>
              </a:rPr>
              <a:t>“THE TRASH NEEDS TO BE TAKEN OUT, AND I CAN’T FIND ANY TRASH BAGS.”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9" y="729719"/>
            <a:ext cx="12159930" cy="190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4"/>
              </a:lnSpc>
            </a:pPr>
            <a:r>
              <a:rPr lang="en-US" sz="5453">
                <a:solidFill>
                  <a:srgbClr val="000000"/>
                </a:solidFill>
                <a:latin typeface="Fredoka One Italics"/>
              </a:rPr>
              <a:t>I – IDENTIFY THE PROBLEM.</a:t>
            </a:r>
          </a:p>
          <a:p>
            <a:pPr algn="ctr">
              <a:lnSpc>
                <a:spcPts val="76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98227" y="4686120"/>
            <a:ext cx="17356611" cy="3660667"/>
          </a:xfrm>
          <a:custGeom>
            <a:avLst/>
            <a:gdLst/>
            <a:ahLst/>
            <a:cxnLst/>
            <a:rect r="r" b="b" t="t" l="l"/>
            <a:pathLst>
              <a:path h="3660667" w="17356611">
                <a:moveTo>
                  <a:pt x="0" y="0"/>
                </a:moveTo>
                <a:lnTo>
                  <a:pt x="17356611" y="0"/>
                </a:lnTo>
                <a:lnTo>
                  <a:pt x="17356611" y="3660667"/>
                </a:lnTo>
                <a:lnTo>
                  <a:pt x="0" y="366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4136" y="216833"/>
            <a:ext cx="12004821" cy="1353271"/>
          </a:xfrm>
          <a:custGeom>
            <a:avLst/>
            <a:gdLst/>
            <a:ahLst/>
            <a:cxnLst/>
            <a:rect r="r" b="b" t="t" l="l"/>
            <a:pathLst>
              <a:path h="1353271" w="12004821">
                <a:moveTo>
                  <a:pt x="0" y="0"/>
                </a:moveTo>
                <a:lnTo>
                  <a:pt x="12004821" y="0"/>
                </a:lnTo>
                <a:lnTo>
                  <a:pt x="12004821" y="1353271"/>
                </a:lnTo>
                <a:lnTo>
                  <a:pt x="0" y="1353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97748" y="8130882"/>
            <a:ext cx="1595975" cy="1595975"/>
          </a:xfrm>
          <a:custGeom>
            <a:avLst/>
            <a:gdLst/>
            <a:ahLst/>
            <a:cxnLst/>
            <a:rect r="r" b="b" t="t" l="l"/>
            <a:pathLst>
              <a:path h="1595975" w="1595975">
                <a:moveTo>
                  <a:pt x="0" y="0"/>
                </a:moveTo>
                <a:lnTo>
                  <a:pt x="1595975" y="0"/>
                </a:lnTo>
                <a:lnTo>
                  <a:pt x="1595975" y="1595975"/>
                </a:lnTo>
                <a:lnTo>
                  <a:pt x="0" y="159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27707" y="-30299"/>
            <a:ext cx="2827423" cy="2117997"/>
          </a:xfrm>
          <a:custGeom>
            <a:avLst/>
            <a:gdLst/>
            <a:ahLst/>
            <a:cxnLst/>
            <a:rect r="r" b="b" t="t" l="l"/>
            <a:pathLst>
              <a:path h="2117997" w="2827423">
                <a:moveTo>
                  <a:pt x="0" y="0"/>
                </a:moveTo>
                <a:lnTo>
                  <a:pt x="2827423" y="0"/>
                </a:lnTo>
                <a:lnTo>
                  <a:pt x="2827423" y="2117998"/>
                </a:lnTo>
                <a:lnTo>
                  <a:pt x="0" y="2117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1468" y="3499686"/>
            <a:ext cx="17356611" cy="3660667"/>
          </a:xfrm>
          <a:custGeom>
            <a:avLst/>
            <a:gdLst/>
            <a:ahLst/>
            <a:cxnLst/>
            <a:rect r="r" b="b" t="t" l="l"/>
            <a:pathLst>
              <a:path h="3660667" w="17356611">
                <a:moveTo>
                  <a:pt x="0" y="0"/>
                </a:moveTo>
                <a:lnTo>
                  <a:pt x="17356611" y="0"/>
                </a:lnTo>
                <a:lnTo>
                  <a:pt x="17356611" y="3660667"/>
                </a:lnTo>
                <a:lnTo>
                  <a:pt x="0" y="366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74180" y="6516454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" y="382048"/>
            <a:ext cx="11131469" cy="190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4"/>
              </a:lnSpc>
            </a:pPr>
            <a:r>
              <a:rPr lang="en-US" sz="5453">
                <a:solidFill>
                  <a:srgbClr val="000000"/>
                </a:solidFill>
                <a:latin typeface="Fredoka One Italics"/>
              </a:rPr>
              <a:t>D – DEFINE AN OUTCOME</a:t>
            </a:r>
          </a:p>
          <a:p>
            <a:pPr algn="ctr">
              <a:lnSpc>
                <a:spcPts val="763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97715" y="3736693"/>
            <a:ext cx="16492569" cy="563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64550" indent="-382275" lvl="1">
              <a:lnSpc>
                <a:spcPts val="4957"/>
              </a:lnSpc>
              <a:buFont typeface="Arial"/>
              <a:buChar char="•"/>
            </a:pPr>
            <a:r>
              <a:rPr lang="en-US" sz="3541">
                <a:solidFill>
                  <a:srgbClr val="EDF4E0"/>
                </a:solidFill>
                <a:latin typeface="Canva Sans Bold"/>
              </a:rPr>
              <a:t>The second step in the IDEAL problem-solving process is to define an outcome or goal for problem-solving. </a:t>
            </a:r>
          </a:p>
          <a:p>
            <a:pPr algn="ctr" marL="764550" indent="-382275" lvl="1">
              <a:lnSpc>
                <a:spcPts val="4957"/>
              </a:lnSpc>
              <a:buFont typeface="Arial"/>
              <a:buChar char="•"/>
            </a:pPr>
            <a:r>
              <a:rPr lang="en-US" sz="3541">
                <a:solidFill>
                  <a:srgbClr val="EDF4E0"/>
                </a:solidFill>
                <a:latin typeface="Canva Sans Bold"/>
              </a:rPr>
              <a:t>Multiple people can agree that a problem exist but have very different ideas on goals or outcomes</a:t>
            </a:r>
          </a:p>
          <a:p>
            <a:pPr algn="ctr">
              <a:lnSpc>
                <a:spcPts val="4957"/>
              </a:lnSpc>
            </a:pPr>
            <a:r>
              <a:rPr lang="en-US" sz="3541">
                <a:solidFill>
                  <a:srgbClr val="EDF4E0"/>
                </a:solidFill>
                <a:latin typeface="Canva Sans Bold"/>
              </a:rPr>
              <a:t> can agree that </a:t>
            </a:r>
          </a:p>
          <a:p>
            <a:pPr algn="ctr" marL="764550" indent="-382275" lvl="1">
              <a:lnSpc>
                <a:spcPts val="4957"/>
              </a:lnSpc>
              <a:buFont typeface="Arial"/>
              <a:buChar char="•"/>
            </a:pPr>
            <a:r>
              <a:rPr lang="en-US" sz="3541">
                <a:solidFill>
                  <a:srgbClr val="EDF4E0"/>
                </a:solidFill>
                <a:latin typeface="Canva Sans Bold"/>
              </a:rPr>
              <a:t>By deciding on an outlined objective first, it can speed up the process of identifying solutions</a:t>
            </a:r>
            <a:r>
              <a:rPr lang="en-US" sz="3541">
                <a:solidFill>
                  <a:srgbClr val="EDF4E0"/>
                </a:solidFill>
                <a:latin typeface="Canva Sans"/>
              </a:rPr>
              <a:t>.</a:t>
            </a:r>
          </a:p>
          <a:p>
            <a:pPr algn="ctr">
              <a:lnSpc>
                <a:spcPts val="4957"/>
              </a:lnSpc>
            </a:pPr>
          </a:p>
          <a:p>
            <a:pPr algn="ctr">
              <a:lnSpc>
                <a:spcPts val="4957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474180" y="6516454"/>
            <a:ext cx="1287798" cy="1287798"/>
          </a:xfrm>
          <a:custGeom>
            <a:avLst/>
            <a:gdLst/>
            <a:ahLst/>
            <a:cxnLst/>
            <a:rect r="r" b="b" t="t" l="l"/>
            <a:pathLst>
              <a:path h="1287798" w="1287798">
                <a:moveTo>
                  <a:pt x="0" y="0"/>
                </a:moveTo>
                <a:lnTo>
                  <a:pt x="1287798" y="0"/>
                </a:lnTo>
                <a:lnTo>
                  <a:pt x="1287798" y="1287798"/>
                </a:lnTo>
                <a:lnTo>
                  <a:pt x="0" y="128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862" y="105017"/>
            <a:ext cx="12004821" cy="1353271"/>
          </a:xfrm>
          <a:custGeom>
            <a:avLst/>
            <a:gdLst/>
            <a:ahLst/>
            <a:cxnLst/>
            <a:rect r="r" b="b" t="t" l="l"/>
            <a:pathLst>
              <a:path h="1353271" w="12004821">
                <a:moveTo>
                  <a:pt x="0" y="0"/>
                </a:moveTo>
                <a:lnTo>
                  <a:pt x="12004821" y="0"/>
                </a:lnTo>
                <a:lnTo>
                  <a:pt x="12004821" y="1353271"/>
                </a:lnTo>
                <a:lnTo>
                  <a:pt x="0" y="1353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97748" y="8130882"/>
            <a:ext cx="1595975" cy="1595975"/>
          </a:xfrm>
          <a:custGeom>
            <a:avLst/>
            <a:gdLst/>
            <a:ahLst/>
            <a:cxnLst/>
            <a:rect r="r" b="b" t="t" l="l"/>
            <a:pathLst>
              <a:path h="1595975" w="1595975">
                <a:moveTo>
                  <a:pt x="0" y="0"/>
                </a:moveTo>
                <a:lnTo>
                  <a:pt x="1595975" y="0"/>
                </a:lnTo>
                <a:lnTo>
                  <a:pt x="1595975" y="1595975"/>
                </a:lnTo>
                <a:lnTo>
                  <a:pt x="0" y="159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27707" y="-30299"/>
            <a:ext cx="2827423" cy="2117997"/>
          </a:xfrm>
          <a:custGeom>
            <a:avLst/>
            <a:gdLst/>
            <a:ahLst/>
            <a:cxnLst/>
            <a:rect r="r" b="b" t="t" l="l"/>
            <a:pathLst>
              <a:path h="2117997" w="2827423">
                <a:moveTo>
                  <a:pt x="0" y="0"/>
                </a:moveTo>
                <a:lnTo>
                  <a:pt x="2827423" y="0"/>
                </a:lnTo>
                <a:lnTo>
                  <a:pt x="2827423" y="2117998"/>
                </a:lnTo>
                <a:lnTo>
                  <a:pt x="0" y="2117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9" y="382048"/>
            <a:ext cx="11131469" cy="190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4"/>
              </a:lnSpc>
            </a:pPr>
            <a:r>
              <a:rPr lang="en-US" sz="5453">
                <a:solidFill>
                  <a:srgbClr val="000000"/>
                </a:solidFill>
                <a:latin typeface="Fredoka One Italics"/>
              </a:rPr>
              <a:t>D – DEFINE AN OUTCOME</a:t>
            </a:r>
          </a:p>
          <a:p>
            <a:pPr algn="ctr">
              <a:lnSpc>
                <a:spcPts val="763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356559" y="3479611"/>
            <a:ext cx="18288000" cy="403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  <a:spcBef>
                <a:spcPct val="0"/>
              </a:spcBef>
            </a:pPr>
            <a:r>
              <a:rPr lang="en-US" sz="3977">
                <a:solidFill>
                  <a:srgbClr val="000000"/>
                </a:solidFill>
                <a:latin typeface="Fredoka One Italics"/>
              </a:rPr>
              <a:t>EXAMPLES </a:t>
            </a:r>
            <a:r>
              <a:rPr lang="en-US" sz="3977">
                <a:solidFill>
                  <a:srgbClr val="000000"/>
                </a:solidFill>
                <a:latin typeface="Fredoka One Italics"/>
              </a:rPr>
              <a:t>OF DEFINING OUTCOMES:</a:t>
            </a:r>
          </a:p>
          <a:p>
            <a:pPr algn="ctr" marL="858785" indent="-429393" lvl="1">
              <a:lnSpc>
                <a:spcPts val="5568"/>
              </a:lnSpc>
              <a:spcBef>
                <a:spcPct val="0"/>
              </a:spcBef>
              <a:buFont typeface="Arial"/>
              <a:buChar char="•"/>
            </a:pPr>
            <a:r>
              <a:rPr lang="en-US" sz="3977">
                <a:solidFill>
                  <a:srgbClr val="000000"/>
                </a:solidFill>
                <a:latin typeface="Fredoka One Italics"/>
              </a:rPr>
              <a:t>“I WANT TO DO WELL ON MY MATH QUIZ.”</a:t>
            </a:r>
          </a:p>
          <a:p>
            <a:pPr algn="ctr" marL="858785" indent="-429393" lvl="1">
              <a:lnSpc>
                <a:spcPts val="5568"/>
              </a:lnSpc>
              <a:spcBef>
                <a:spcPct val="0"/>
              </a:spcBef>
              <a:buFont typeface="Arial"/>
              <a:buChar char="•"/>
            </a:pPr>
            <a:r>
              <a:rPr lang="en-US" sz="3977">
                <a:solidFill>
                  <a:srgbClr val="000000"/>
                </a:solidFill>
                <a:latin typeface="Fredoka One Italics"/>
              </a:rPr>
              <a:t>“I GET ACCESS TO THE COURSE WEBSITE.”</a:t>
            </a:r>
          </a:p>
          <a:p>
            <a:pPr algn="ctr" marL="858785" indent="-429393" lvl="1">
              <a:lnSpc>
                <a:spcPts val="5568"/>
              </a:lnSpc>
              <a:spcBef>
                <a:spcPct val="0"/>
              </a:spcBef>
              <a:buFont typeface="Arial"/>
              <a:buChar char="•"/>
            </a:pPr>
            <a:r>
              <a:rPr lang="en-US" sz="3977">
                <a:solidFill>
                  <a:srgbClr val="000000"/>
                </a:solidFill>
                <a:latin typeface="Fredoka One Italics"/>
              </a:rPr>
              <a:t>“THE TRASH GETS TAKEN OUT BEFORE THE TRASH PICKUP DAY TOMORROW.”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DAFiezCOnlk</dc:identifier>
  <dcterms:modified xsi:type="dcterms:W3CDTF">2011-08-01T06:04:30Z</dcterms:modified>
  <cp:revision>1</cp:revision>
  <dc:title>IDEAL MODEL OF PROBLEM SOLVING </dc:title>
</cp:coreProperties>
</file>